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7"/>
  </p:notesMasterIdLst>
  <p:sldIdLst>
    <p:sldId id="256" r:id="rId2"/>
    <p:sldId id="258" r:id="rId3"/>
    <p:sldId id="257" r:id="rId4"/>
    <p:sldId id="260" r:id="rId5"/>
    <p:sldId id="259" r:id="rId6"/>
    <p:sldId id="261" r:id="rId7"/>
    <p:sldId id="268" r:id="rId8"/>
    <p:sldId id="269" r:id="rId9"/>
    <p:sldId id="263" r:id="rId10"/>
    <p:sldId id="274" r:id="rId11"/>
    <p:sldId id="265" r:id="rId12"/>
    <p:sldId id="278" r:id="rId13"/>
    <p:sldId id="279" r:id="rId14"/>
    <p:sldId id="283" r:id="rId15"/>
    <p:sldId id="280" r:id="rId16"/>
    <p:sldId id="282" r:id="rId17"/>
    <p:sldId id="264" r:id="rId18"/>
    <p:sldId id="272" r:id="rId19"/>
    <p:sldId id="270" r:id="rId20"/>
    <p:sldId id="273" r:id="rId21"/>
    <p:sldId id="266" r:id="rId22"/>
    <p:sldId id="275" r:id="rId23"/>
    <p:sldId id="276" r:id="rId24"/>
    <p:sldId id="277" r:id="rId25"/>
    <p:sldId id="284"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624" autoAdjust="0"/>
  </p:normalViewPr>
  <p:slideViewPr>
    <p:cSldViewPr>
      <p:cViewPr>
        <p:scale>
          <a:sx n="75" d="100"/>
          <a:sy n="75" d="100"/>
        </p:scale>
        <p:origin x="-1152"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025A72-2D49-4466-BE74-1578B6E5DD2C}" type="datetimeFigureOut">
              <a:rPr lang="en-US" smtClean="0"/>
              <a:pPr/>
              <a:t>27/07/2020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4DCA71-B186-4AAD-A69A-5D261AF4951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64DCA71-B186-4AAD-A69A-5D261AF49512}" type="slidenum">
              <a:rPr lang="en-US" smtClean="0"/>
              <a:pPr/>
              <a:t>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64DCA71-B186-4AAD-A69A-5D261AF49512}" type="slidenum">
              <a:rPr lang="en-US" smtClean="0"/>
              <a:pPr/>
              <a:t>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54C9C37-67EE-4204-A45E-25DD65F1B491}" type="datetimeFigureOut">
              <a:rPr lang="en-US" smtClean="0"/>
              <a:pPr/>
              <a:t>27/07/2020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B2EE7-B659-4029-AB52-7B82B4F6436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4C9C37-67EE-4204-A45E-25DD65F1B491}" type="datetimeFigureOut">
              <a:rPr lang="en-US" smtClean="0"/>
              <a:pPr/>
              <a:t>27/07/2020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B2EE7-B659-4029-AB52-7B82B4F6436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4C9C37-67EE-4204-A45E-25DD65F1B491}" type="datetimeFigureOut">
              <a:rPr lang="en-US" smtClean="0"/>
              <a:pPr/>
              <a:t>27/07/2020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B2EE7-B659-4029-AB52-7B82B4F6436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4C9C37-67EE-4204-A45E-25DD65F1B491}" type="datetimeFigureOut">
              <a:rPr lang="en-US" smtClean="0"/>
              <a:pPr/>
              <a:t>27/07/2020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B2EE7-B659-4029-AB52-7B82B4F6436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4C9C37-67EE-4204-A45E-25DD65F1B491}" type="datetimeFigureOut">
              <a:rPr lang="en-US" smtClean="0"/>
              <a:pPr/>
              <a:t>27/07/2020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B2EE7-B659-4029-AB52-7B82B4F6436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4C9C37-67EE-4204-A45E-25DD65F1B491}" type="datetimeFigureOut">
              <a:rPr lang="en-US" smtClean="0"/>
              <a:pPr/>
              <a:t>27/07/2020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8B2EE7-B659-4029-AB52-7B82B4F6436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4C9C37-67EE-4204-A45E-25DD65F1B491}" type="datetimeFigureOut">
              <a:rPr lang="en-US" smtClean="0"/>
              <a:pPr/>
              <a:t>27/07/2020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8B2EE7-B659-4029-AB52-7B82B4F6436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4C9C37-67EE-4204-A45E-25DD65F1B491}" type="datetimeFigureOut">
              <a:rPr lang="en-US" smtClean="0"/>
              <a:pPr/>
              <a:t>27/07/2020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8B2EE7-B659-4029-AB52-7B82B4F6436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4C9C37-67EE-4204-A45E-25DD65F1B491}" type="datetimeFigureOut">
              <a:rPr lang="en-US" smtClean="0"/>
              <a:pPr/>
              <a:t>27/07/2020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8B2EE7-B659-4029-AB52-7B82B4F6436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4C9C37-67EE-4204-A45E-25DD65F1B491}" type="datetimeFigureOut">
              <a:rPr lang="en-US" smtClean="0"/>
              <a:pPr/>
              <a:t>27/07/2020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8B2EE7-B659-4029-AB52-7B82B4F6436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4C9C37-67EE-4204-A45E-25DD65F1B491}" type="datetimeFigureOut">
              <a:rPr lang="en-US" smtClean="0"/>
              <a:pPr/>
              <a:t>27/07/2020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8B2EE7-B659-4029-AB52-7B82B4F6436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4C9C37-67EE-4204-A45E-25DD65F1B491}" type="datetimeFigureOut">
              <a:rPr lang="en-US" smtClean="0"/>
              <a:pPr/>
              <a:t>27/07/2020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8B2EE7-B659-4029-AB52-7B82B4F6436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geeetech.com/wiki/index.php/File:Dscn9177.jpg" TargetMode="Externa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00"/>
            <a:ext cx="7772400" cy="1470025"/>
          </a:xfrm>
        </p:spPr>
        <p:txBody>
          <a:bodyPr>
            <a:normAutofit/>
          </a:bodyPr>
          <a:lstStyle/>
          <a:p>
            <a:r>
              <a:rPr lang="en-US" b="1" dirty="0" smtClean="0">
                <a:solidFill>
                  <a:srgbClr val="0070C0"/>
                </a:solidFill>
                <a:effectLst>
                  <a:outerShdw blurRad="50800" dist="38100" dir="18900000" algn="bl" rotWithShape="0">
                    <a:prstClr val="black">
                      <a:alpha val="40000"/>
                    </a:prstClr>
                  </a:outerShdw>
                </a:effectLst>
              </a:rPr>
              <a:t>Face Mask Detection System</a:t>
            </a:r>
            <a:r>
              <a:rPr lang="en-US" sz="4000" dirty="0" smtClean="0">
                <a:solidFill>
                  <a:srgbClr val="0070C0"/>
                </a:solidFill>
              </a:rPr>
              <a:t/>
            </a:r>
            <a:br>
              <a:rPr lang="en-US" sz="4000" dirty="0" smtClean="0">
                <a:solidFill>
                  <a:srgbClr val="0070C0"/>
                </a:solidFill>
              </a:rPr>
            </a:br>
            <a:r>
              <a:rPr lang="en-US" sz="2000" dirty="0" smtClean="0">
                <a:solidFill>
                  <a:srgbClr val="0070C0"/>
                </a:solidFill>
              </a:rPr>
              <a:t>Using Deep Learning and Computer Vision</a:t>
            </a:r>
            <a:endParaRPr lang="en-US" sz="4000" dirty="0">
              <a:solidFill>
                <a:srgbClr val="0070C0"/>
              </a:solidFill>
            </a:endParaRPr>
          </a:p>
        </p:txBody>
      </p:sp>
      <p:sp>
        <p:nvSpPr>
          <p:cNvPr id="5" name="TextBox 4"/>
          <p:cNvSpPr txBox="1"/>
          <p:nvPr/>
        </p:nvSpPr>
        <p:spPr>
          <a:xfrm>
            <a:off x="6019800" y="5581471"/>
            <a:ext cx="2895600" cy="1200329"/>
          </a:xfrm>
          <a:prstGeom prst="rect">
            <a:avLst/>
          </a:prstGeom>
          <a:noFill/>
        </p:spPr>
        <p:txBody>
          <a:bodyPr wrap="square" rtlCol="0">
            <a:spAutoFit/>
          </a:bodyPr>
          <a:lstStyle/>
          <a:p>
            <a:r>
              <a:rPr lang="en-US" sz="2400" b="1" dirty="0" smtClean="0">
                <a:solidFill>
                  <a:schemeClr val="accent3">
                    <a:lumMod val="75000"/>
                  </a:schemeClr>
                </a:solidFill>
              </a:rPr>
              <a:t>Onkar A. Deshpande.</a:t>
            </a:r>
          </a:p>
          <a:p>
            <a:r>
              <a:rPr lang="en-US" sz="2400" b="1" dirty="0" smtClean="0">
                <a:solidFill>
                  <a:schemeClr val="accent3">
                    <a:lumMod val="75000"/>
                  </a:schemeClr>
                </a:solidFill>
              </a:rPr>
              <a:t>Aniket A. Omanna.</a:t>
            </a:r>
          </a:p>
          <a:p>
            <a:r>
              <a:rPr lang="en-US" sz="2400" b="1" dirty="0" smtClean="0">
                <a:solidFill>
                  <a:schemeClr val="accent3">
                    <a:lumMod val="75000"/>
                  </a:schemeClr>
                </a:solidFill>
              </a:rPr>
              <a:t>Dinesh B. Patil.</a:t>
            </a:r>
            <a:endParaRPr lang="en-US" sz="2400" b="1" dirty="0">
              <a:solidFill>
                <a:schemeClr val="accent3">
                  <a:lumMod val="75000"/>
                </a:schemeClr>
              </a:solidFill>
            </a:endParaRPr>
          </a:p>
        </p:txBody>
      </p:sp>
      <p:sp>
        <p:nvSpPr>
          <p:cNvPr id="6" name="TextBox 5"/>
          <p:cNvSpPr txBox="1"/>
          <p:nvPr/>
        </p:nvSpPr>
        <p:spPr>
          <a:xfrm>
            <a:off x="5486400" y="5177135"/>
            <a:ext cx="2353978" cy="461665"/>
          </a:xfrm>
          <a:prstGeom prst="rect">
            <a:avLst/>
          </a:prstGeom>
          <a:noFill/>
        </p:spPr>
        <p:txBody>
          <a:bodyPr wrap="none" rtlCol="0">
            <a:spAutoFit/>
          </a:bodyPr>
          <a:lstStyle/>
          <a:p>
            <a:r>
              <a:rPr lang="en-US" sz="2400" b="1" dirty="0" smtClean="0">
                <a:solidFill>
                  <a:schemeClr val="tx1">
                    <a:lumMod val="65000"/>
                    <a:lumOff val="35000"/>
                  </a:schemeClr>
                </a:solidFill>
              </a:rPr>
              <a:t>Group Members</a:t>
            </a:r>
            <a:r>
              <a:rPr lang="en-US" sz="2400" b="1" dirty="0">
                <a:solidFill>
                  <a:schemeClr val="tx1">
                    <a:lumMod val="65000"/>
                    <a:lumOff val="35000"/>
                  </a:schemeClr>
                </a:solidFill>
              </a:rPr>
              <a:t>,</a:t>
            </a:r>
            <a:endParaRPr lang="en-US" dirty="0">
              <a:solidFill>
                <a:schemeClr val="tx1">
                  <a:lumMod val="65000"/>
                  <a:lumOff val="35000"/>
                </a:schemeClr>
              </a:solidFill>
            </a:endParaRPr>
          </a:p>
        </p:txBody>
      </p:sp>
      <p:pic>
        <p:nvPicPr>
          <p:cNvPr id="7" name="Picture 6" descr="facemask-detection-at-work-2-1600x800-1-1536x768.jpg"/>
          <p:cNvPicPr>
            <a:picLocks noChangeAspect="1"/>
          </p:cNvPicPr>
          <p:nvPr/>
        </p:nvPicPr>
        <p:blipFill>
          <a:blip r:embed="rId2"/>
          <a:srcRect t="11667"/>
          <a:stretch>
            <a:fillRect/>
          </a:stretch>
        </p:blipFill>
        <p:spPr>
          <a:xfrm>
            <a:off x="0" y="0"/>
            <a:ext cx="9144000" cy="40386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763"/>
            <a:r>
              <a:rPr lang="en-US" b="1" dirty="0" smtClean="0">
                <a:solidFill>
                  <a:srgbClr val="0070C0"/>
                </a:solidFill>
                <a:latin typeface="Times New Roman" pitchFamily="18" charset="0"/>
                <a:cs typeface="Times New Roman" pitchFamily="18" charset="0"/>
              </a:rPr>
              <a:t>Deep </a:t>
            </a:r>
            <a:r>
              <a:rPr lang="en-US" b="1" dirty="0">
                <a:solidFill>
                  <a:srgbClr val="0070C0"/>
                </a:solidFill>
                <a:latin typeface="Times New Roman" pitchFamily="18" charset="0"/>
                <a:cs typeface="Times New Roman" pitchFamily="18" charset="0"/>
              </a:rPr>
              <a:t>Learning</a:t>
            </a:r>
          </a:p>
        </p:txBody>
      </p:sp>
      <p:sp>
        <p:nvSpPr>
          <p:cNvPr id="3" name="Content Placeholder 2"/>
          <p:cNvSpPr>
            <a:spLocks noGrp="1"/>
          </p:cNvSpPr>
          <p:nvPr>
            <p:ph idx="1"/>
          </p:nvPr>
        </p:nvSpPr>
        <p:spPr>
          <a:xfrm>
            <a:off x="457200" y="3962400"/>
            <a:ext cx="8229600" cy="2438400"/>
          </a:xfrm>
        </p:spPr>
        <p:txBody>
          <a:bodyPr>
            <a:normAutofit/>
          </a:bodyPr>
          <a:lstStyle/>
          <a:p>
            <a:pPr marL="566738" algn="just" fontAlgn="base">
              <a:lnSpc>
                <a:spcPct val="150000"/>
              </a:lnSpc>
              <a:spcAft>
                <a:spcPct val="0"/>
              </a:spcAft>
            </a:pPr>
            <a:r>
              <a:rPr lang="en-US" sz="2400" dirty="0" smtClean="0"/>
              <a:t>Deep learning is a subset of machine learning in artificial intelligence (AI) that has networks capable of learning unsupervised from data that is unstructured or unlabeled. Also known as deep neural learning or deep neural network.</a:t>
            </a:r>
            <a:endParaRPr lang="en-US" sz="2400" dirty="0"/>
          </a:p>
        </p:txBody>
      </p:sp>
      <p:pic>
        <p:nvPicPr>
          <p:cNvPr id="1026" name="Picture 2" descr="Machine Learning Logo - Practical Deep Learning"/>
          <p:cNvPicPr>
            <a:picLocks noChangeAspect="1" noChangeArrowheads="1"/>
          </p:cNvPicPr>
          <p:nvPr/>
        </p:nvPicPr>
        <p:blipFill>
          <a:blip r:embed="rId2"/>
          <a:srcRect/>
          <a:stretch>
            <a:fillRect/>
          </a:stretch>
        </p:blipFill>
        <p:spPr bwMode="auto">
          <a:xfrm>
            <a:off x="3086100" y="1285875"/>
            <a:ext cx="2971800" cy="2600325"/>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0070C0"/>
                </a:solidFill>
                <a:latin typeface="Times New Roman" pitchFamily="18" charset="0"/>
                <a:cs typeface="Times New Roman" pitchFamily="18" charset="0"/>
              </a:rPr>
              <a:t>Dataset</a:t>
            </a:r>
          </a:p>
        </p:txBody>
      </p:sp>
      <p:sp>
        <p:nvSpPr>
          <p:cNvPr id="3" name="Content Placeholder 2"/>
          <p:cNvSpPr>
            <a:spLocks noGrp="1"/>
          </p:cNvSpPr>
          <p:nvPr>
            <p:ph idx="1"/>
          </p:nvPr>
        </p:nvSpPr>
        <p:spPr>
          <a:xfrm>
            <a:off x="457200" y="1600200"/>
            <a:ext cx="8229600" cy="4648200"/>
          </a:xfrm>
        </p:spPr>
        <p:txBody>
          <a:bodyPr>
            <a:normAutofit/>
          </a:bodyPr>
          <a:lstStyle/>
          <a:p>
            <a:pPr algn="just" fontAlgn="base">
              <a:lnSpc>
                <a:spcPct val="150000"/>
              </a:lnSpc>
              <a:spcAft>
                <a:spcPct val="0"/>
              </a:spcAft>
              <a:buNone/>
              <a:tabLst>
                <a:tab pos="406400" algn="l"/>
              </a:tabLst>
            </a:pPr>
            <a:r>
              <a:rPr lang="en-IN" sz="2000" dirty="0" smtClean="0"/>
              <a:t>			A data set is a collection of data. </a:t>
            </a:r>
            <a:r>
              <a:rPr lang="en-IN" sz="2000" dirty="0" smtClean="0"/>
              <a:t>A </a:t>
            </a:r>
            <a:r>
              <a:rPr lang="en-IN" sz="2000" dirty="0" smtClean="0"/>
              <a:t>collection of instances is a dataset and when working with Deep learning methods we typically need a two datasets for different purposes</a:t>
            </a:r>
            <a:r>
              <a:rPr lang="en-IN" sz="2000" dirty="0" smtClean="0"/>
              <a:t>.</a:t>
            </a:r>
          </a:p>
          <a:p>
            <a:pPr algn="just" fontAlgn="base">
              <a:lnSpc>
                <a:spcPct val="150000"/>
              </a:lnSpc>
              <a:spcAft>
                <a:spcPct val="0"/>
              </a:spcAft>
              <a:buNone/>
              <a:tabLst>
                <a:tab pos="406400" algn="l"/>
              </a:tabLst>
            </a:pPr>
            <a:endParaRPr lang="en-IN" sz="2000" dirty="0" smtClean="0"/>
          </a:p>
          <a:p>
            <a:pPr marL="850900" algn="just" fontAlgn="base">
              <a:lnSpc>
                <a:spcPct val="150000"/>
              </a:lnSpc>
              <a:spcAft>
                <a:spcPct val="0"/>
              </a:spcAft>
              <a:tabLst>
                <a:tab pos="406400" algn="l"/>
              </a:tabLst>
            </a:pPr>
            <a:r>
              <a:rPr lang="en-IN" sz="2000" b="1" dirty="0" smtClean="0"/>
              <a:t>Training Dataset</a:t>
            </a:r>
            <a:r>
              <a:rPr lang="en-IN" sz="2000" dirty="0" smtClean="0"/>
              <a:t>: A dataset that we feed into our Deep learning algorithm to train our model</a:t>
            </a:r>
            <a:r>
              <a:rPr lang="en-IN" sz="2000" dirty="0" smtClean="0"/>
              <a:t>.</a:t>
            </a:r>
            <a:endParaRPr lang="en-US" sz="2000" dirty="0" smtClean="0"/>
          </a:p>
          <a:p>
            <a:pPr marL="850900" algn="just" fontAlgn="base">
              <a:lnSpc>
                <a:spcPct val="150000"/>
              </a:lnSpc>
              <a:spcAft>
                <a:spcPct val="0"/>
              </a:spcAft>
              <a:tabLst>
                <a:tab pos="406400" algn="l"/>
              </a:tabLst>
            </a:pPr>
            <a:r>
              <a:rPr lang="en-IN" sz="2000" b="1" dirty="0" smtClean="0"/>
              <a:t>Testing Dataset: </a:t>
            </a:r>
            <a:r>
              <a:rPr lang="en-IN" sz="2000" dirty="0" smtClean="0"/>
              <a:t>A dataset that we use to validate the accuracy of our model but is not used to train the model. It may be called the validation dataset.</a:t>
            </a:r>
            <a:endParaRPr lang="en-US" sz="2000" dirty="0" smtClean="0"/>
          </a:p>
          <a:p>
            <a:endParaRPr lang="en-US" sz="2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648200"/>
            <a:ext cx="8229600" cy="2438400"/>
          </a:xfrm>
        </p:spPr>
        <p:txBody>
          <a:bodyPr>
            <a:normAutofit fontScale="47500" lnSpcReduction="20000"/>
          </a:bodyPr>
          <a:lstStyle/>
          <a:p>
            <a:pPr marL="566738" algn="just" fontAlgn="base">
              <a:lnSpc>
                <a:spcPct val="170000"/>
              </a:lnSpc>
              <a:spcAft>
                <a:spcPct val="0"/>
              </a:spcAft>
              <a:buNone/>
              <a:tabLst>
                <a:tab pos="406400" algn="l"/>
              </a:tabLst>
            </a:pPr>
            <a:r>
              <a:rPr lang="en-IN" sz="5100" dirty="0" smtClean="0"/>
              <a:t>Our dataset consists of 3835 images belonging to two classes:</a:t>
            </a:r>
            <a:endParaRPr lang="en-US" sz="5100" dirty="0" smtClean="0"/>
          </a:p>
          <a:p>
            <a:pPr marL="1030288" lvl="0" algn="just" fontAlgn="base">
              <a:lnSpc>
                <a:spcPct val="170000"/>
              </a:lnSpc>
              <a:spcAft>
                <a:spcPct val="0"/>
              </a:spcAft>
              <a:tabLst>
                <a:tab pos="406400" algn="l"/>
              </a:tabLst>
            </a:pPr>
            <a:r>
              <a:rPr lang="en-IN" sz="5100" b="1" dirty="0" smtClean="0"/>
              <a:t>With Mask: </a:t>
            </a:r>
            <a:r>
              <a:rPr lang="en-IN" sz="5100" dirty="0" smtClean="0"/>
              <a:t>1916 images</a:t>
            </a:r>
            <a:endParaRPr lang="en-US" sz="5100" dirty="0" smtClean="0"/>
          </a:p>
          <a:p>
            <a:pPr marL="1030288" lvl="0" algn="just" fontAlgn="base">
              <a:lnSpc>
                <a:spcPct val="170000"/>
              </a:lnSpc>
              <a:spcAft>
                <a:spcPct val="0"/>
              </a:spcAft>
              <a:tabLst>
                <a:tab pos="406400" algn="l"/>
              </a:tabLst>
            </a:pPr>
            <a:r>
              <a:rPr lang="en-IN" sz="5100" b="1" dirty="0" smtClean="0"/>
              <a:t>Without Mask: </a:t>
            </a:r>
            <a:r>
              <a:rPr lang="en-IN" sz="5100" dirty="0" smtClean="0"/>
              <a:t>1919 images</a:t>
            </a:r>
            <a:endParaRPr lang="en-US" sz="5100" dirty="0" smtClean="0"/>
          </a:p>
          <a:p>
            <a:endParaRPr lang="en-US" dirty="0"/>
          </a:p>
        </p:txBody>
      </p:sp>
      <p:sp>
        <p:nvSpPr>
          <p:cNvPr id="4" name="Title 1"/>
          <p:cNvSpPr>
            <a:spLocks noGrp="1"/>
          </p:cNvSpPr>
          <p:nvPr>
            <p:ph type="title"/>
          </p:nvPr>
        </p:nvSpPr>
        <p:spPr>
          <a:xfrm>
            <a:off x="457200" y="76200"/>
            <a:ext cx="8229600" cy="1143000"/>
          </a:xfrm>
        </p:spPr>
        <p:txBody>
          <a:bodyPr>
            <a:normAutofit/>
          </a:bodyPr>
          <a:lstStyle/>
          <a:p>
            <a:r>
              <a:rPr lang="en-US" b="1" dirty="0">
                <a:solidFill>
                  <a:srgbClr val="0070C0"/>
                </a:solidFill>
                <a:latin typeface="Times New Roman" pitchFamily="18" charset="0"/>
                <a:cs typeface="Times New Roman" pitchFamily="18" charset="0"/>
              </a:rPr>
              <a:t>Dataset</a:t>
            </a:r>
          </a:p>
        </p:txBody>
      </p:sp>
      <p:pic>
        <p:nvPicPr>
          <p:cNvPr id="5" name="Picture 4" descr="face_mask_detection_dataset.jpg"/>
          <p:cNvPicPr/>
          <p:nvPr/>
        </p:nvPicPr>
        <p:blipFill>
          <a:blip r:embed="rId2"/>
          <a:stretch>
            <a:fillRect/>
          </a:stretch>
        </p:blipFill>
        <p:spPr>
          <a:xfrm>
            <a:off x="1866900" y="1371600"/>
            <a:ext cx="5410200" cy="31242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2209800"/>
          </a:xfrm>
        </p:spPr>
        <p:txBody>
          <a:bodyPr/>
          <a:lstStyle/>
          <a:p>
            <a:pPr marL="561975">
              <a:buNone/>
            </a:pPr>
            <a:r>
              <a:rPr lang="en-IN" sz="2400" dirty="0" smtClean="0"/>
              <a:t>To create this dataset, We follow these two steps:</a:t>
            </a:r>
            <a:endParaRPr lang="en-US" sz="2400" dirty="0" smtClean="0"/>
          </a:p>
          <a:p>
            <a:pPr marL="909638" lvl="0" defTabSz="973138"/>
            <a:r>
              <a:rPr lang="en-IN" sz="2400" dirty="0" smtClean="0"/>
              <a:t>Taking normal images of faces</a:t>
            </a:r>
            <a:endParaRPr lang="en-US" sz="2400" dirty="0" smtClean="0"/>
          </a:p>
          <a:p>
            <a:pPr marL="909638" lvl="0" defTabSz="973138"/>
            <a:r>
              <a:rPr lang="en-IN" sz="2400" dirty="0" smtClean="0"/>
              <a:t>Then creating a custom computer vision Python script to add face masks to them, thereby creating an artificial (but still real-world applicable) dataset.</a:t>
            </a:r>
            <a:endParaRPr lang="en-US" sz="2400" dirty="0" smtClean="0"/>
          </a:p>
        </p:txBody>
      </p:sp>
      <p:sp>
        <p:nvSpPr>
          <p:cNvPr id="4" name="Title 1"/>
          <p:cNvSpPr>
            <a:spLocks noGrp="1"/>
          </p:cNvSpPr>
          <p:nvPr>
            <p:ph type="title"/>
          </p:nvPr>
        </p:nvSpPr>
        <p:spPr>
          <a:xfrm>
            <a:off x="457200" y="152400"/>
            <a:ext cx="8229600" cy="1143000"/>
          </a:xfrm>
        </p:spPr>
        <p:txBody>
          <a:bodyPr>
            <a:normAutofit/>
          </a:bodyPr>
          <a:lstStyle/>
          <a:p>
            <a:r>
              <a:rPr lang="en-US" b="1" dirty="0">
                <a:solidFill>
                  <a:srgbClr val="0070C0"/>
                </a:solidFill>
                <a:latin typeface="Times New Roman" pitchFamily="18" charset="0"/>
                <a:cs typeface="Times New Roman" pitchFamily="18" charset="0"/>
              </a:rPr>
              <a:t>Dataset</a:t>
            </a:r>
          </a:p>
        </p:txBody>
      </p:sp>
      <p:pic>
        <p:nvPicPr>
          <p:cNvPr id="5" name="Picture 4" descr="face_mask_detection_input.jpg"/>
          <p:cNvPicPr/>
          <p:nvPr/>
        </p:nvPicPr>
        <p:blipFill>
          <a:blip r:embed="rId2" cstate="print"/>
          <a:stretch>
            <a:fillRect/>
          </a:stretch>
        </p:blipFill>
        <p:spPr>
          <a:xfrm>
            <a:off x="3162300" y="4343400"/>
            <a:ext cx="2552700" cy="2286000"/>
          </a:xfrm>
          <a:prstGeom prst="rect">
            <a:avLst/>
          </a:prstGeom>
        </p:spPr>
      </p:pic>
      <p:sp>
        <p:nvSpPr>
          <p:cNvPr id="13" name="Rectangle 12"/>
          <p:cNvSpPr/>
          <p:nvPr/>
        </p:nvSpPr>
        <p:spPr>
          <a:xfrm>
            <a:off x="457200" y="3505200"/>
            <a:ext cx="8229600" cy="830997"/>
          </a:xfrm>
          <a:prstGeom prst="rect">
            <a:avLst/>
          </a:prstGeom>
        </p:spPr>
        <p:txBody>
          <a:bodyPr wrap="square">
            <a:spAutoFit/>
          </a:bodyPr>
          <a:lstStyle/>
          <a:p>
            <a:pPr marL="457200" indent="-457200">
              <a:buFont typeface="+mj-lt"/>
              <a:buAutoNum type="arabicPeriod"/>
            </a:pPr>
            <a:r>
              <a:rPr lang="en-IN" sz="2400" dirty="0" smtClean="0"/>
              <a:t>We need to first start with an image of a person not wearing a   face mask</a:t>
            </a:r>
            <a:r>
              <a:rPr lang="en-IN" dirty="0" smtClean="0"/>
              <a:t>:</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itchFamily="18" charset="0"/>
                <a:cs typeface="Times New Roman" pitchFamily="18" charset="0"/>
              </a:rPr>
              <a:t>Dataset</a:t>
            </a:r>
            <a:endParaRPr lang="en-US" dirty="0"/>
          </a:p>
        </p:txBody>
      </p:sp>
      <p:sp>
        <p:nvSpPr>
          <p:cNvPr id="4" name="Rectangle 3"/>
          <p:cNvSpPr/>
          <p:nvPr/>
        </p:nvSpPr>
        <p:spPr>
          <a:xfrm>
            <a:off x="457200" y="1302603"/>
            <a:ext cx="8229600" cy="830997"/>
          </a:xfrm>
          <a:prstGeom prst="rect">
            <a:avLst/>
          </a:prstGeom>
        </p:spPr>
        <p:txBody>
          <a:bodyPr wrap="square">
            <a:spAutoFit/>
          </a:bodyPr>
          <a:lstStyle/>
          <a:p>
            <a:pPr marL="457200" indent="-457200"/>
            <a:r>
              <a:rPr lang="en-IN" sz="2400" dirty="0" smtClean="0"/>
              <a:t>2.   We apply face detection to compute the bounding box location of the face in the image:</a:t>
            </a:r>
            <a:endParaRPr lang="en-US" sz="2400" dirty="0" smtClean="0"/>
          </a:p>
        </p:txBody>
      </p:sp>
      <p:pic>
        <p:nvPicPr>
          <p:cNvPr id="5" name="Picture 4" descr="face_mask_detection_face_detected.jpg"/>
          <p:cNvPicPr/>
          <p:nvPr/>
        </p:nvPicPr>
        <p:blipFill>
          <a:blip r:embed="rId2"/>
          <a:stretch>
            <a:fillRect/>
          </a:stretch>
        </p:blipFill>
        <p:spPr>
          <a:xfrm>
            <a:off x="3657600" y="2209800"/>
            <a:ext cx="1752600" cy="1981200"/>
          </a:xfrm>
          <a:prstGeom prst="rect">
            <a:avLst/>
          </a:prstGeom>
        </p:spPr>
      </p:pic>
      <p:sp>
        <p:nvSpPr>
          <p:cNvPr id="6" name="Rectangle 5"/>
          <p:cNvSpPr/>
          <p:nvPr/>
        </p:nvSpPr>
        <p:spPr>
          <a:xfrm>
            <a:off x="457200" y="4198203"/>
            <a:ext cx="8229600" cy="830997"/>
          </a:xfrm>
          <a:prstGeom prst="rect">
            <a:avLst/>
          </a:prstGeom>
        </p:spPr>
        <p:txBody>
          <a:bodyPr wrap="square">
            <a:spAutoFit/>
          </a:bodyPr>
          <a:lstStyle/>
          <a:p>
            <a:pPr marL="457200" indent="-457200"/>
            <a:r>
              <a:rPr lang="en-IN" sz="2400" dirty="0" smtClean="0"/>
              <a:t>3.   Once we know where in the image the face is, we can extract the face Region of Interest (ROI):</a:t>
            </a:r>
            <a:endParaRPr lang="en-US" sz="2400" dirty="0" smtClean="0"/>
          </a:p>
        </p:txBody>
      </p:sp>
      <p:pic>
        <p:nvPicPr>
          <p:cNvPr id="7" name="Picture 6" descr="face_mask_detection_face_extracted.jpg"/>
          <p:cNvPicPr/>
          <p:nvPr/>
        </p:nvPicPr>
        <p:blipFill>
          <a:blip r:embed="rId3"/>
          <a:stretch>
            <a:fillRect/>
          </a:stretch>
        </p:blipFill>
        <p:spPr>
          <a:xfrm>
            <a:off x="4191000" y="5153025"/>
            <a:ext cx="762000" cy="94297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itchFamily="18" charset="0"/>
                <a:cs typeface="Times New Roman" pitchFamily="18" charset="0"/>
              </a:rPr>
              <a:t>Dataset</a:t>
            </a:r>
            <a:endParaRPr lang="en-US" dirty="0"/>
          </a:p>
        </p:txBody>
      </p:sp>
      <p:sp>
        <p:nvSpPr>
          <p:cNvPr id="4" name="Rectangle 3"/>
          <p:cNvSpPr/>
          <p:nvPr/>
        </p:nvSpPr>
        <p:spPr>
          <a:xfrm>
            <a:off x="457200" y="1219200"/>
            <a:ext cx="8229600" cy="1200329"/>
          </a:xfrm>
          <a:prstGeom prst="rect">
            <a:avLst/>
          </a:prstGeom>
        </p:spPr>
        <p:txBody>
          <a:bodyPr wrap="square">
            <a:spAutoFit/>
          </a:bodyPr>
          <a:lstStyle/>
          <a:p>
            <a:pPr marL="457200" indent="-457200"/>
            <a:r>
              <a:rPr lang="en-IN" sz="2400" dirty="0" smtClean="0"/>
              <a:t>4. 	We apply facial landmarks, allowing us to localize the eyes, nose, mouth, etc.:</a:t>
            </a:r>
            <a:endParaRPr lang="en-US" sz="2400" dirty="0" smtClean="0"/>
          </a:p>
          <a:p>
            <a:pPr marL="457200" indent="-457200"/>
            <a:endParaRPr lang="en-US" sz="2400" dirty="0" smtClean="0"/>
          </a:p>
        </p:txBody>
      </p:sp>
      <p:sp>
        <p:nvSpPr>
          <p:cNvPr id="5" name="Rectangle 4"/>
          <p:cNvSpPr/>
          <p:nvPr/>
        </p:nvSpPr>
        <p:spPr>
          <a:xfrm>
            <a:off x="533400" y="3524071"/>
            <a:ext cx="8229600" cy="1200329"/>
          </a:xfrm>
          <a:prstGeom prst="rect">
            <a:avLst/>
          </a:prstGeom>
        </p:spPr>
        <p:txBody>
          <a:bodyPr wrap="square">
            <a:spAutoFit/>
          </a:bodyPr>
          <a:lstStyle/>
          <a:p>
            <a:pPr marL="457200" indent="-457200"/>
            <a:r>
              <a:rPr lang="en-IN" sz="2400" dirty="0" smtClean="0"/>
              <a:t>5. 	Next, we need an image of a mask (with a transparent background) such as the one below:</a:t>
            </a:r>
            <a:endParaRPr lang="en-US" sz="2400" dirty="0" smtClean="0"/>
          </a:p>
          <a:p>
            <a:pPr marL="457200" indent="-457200"/>
            <a:endParaRPr lang="en-US" sz="2400" dirty="0" smtClean="0"/>
          </a:p>
        </p:txBody>
      </p:sp>
      <p:pic>
        <p:nvPicPr>
          <p:cNvPr id="6" name="Picture 5" descr="face_mask_detection_facial_landmarks.png"/>
          <p:cNvPicPr/>
          <p:nvPr/>
        </p:nvPicPr>
        <p:blipFill>
          <a:blip r:embed="rId2"/>
          <a:stretch>
            <a:fillRect/>
          </a:stretch>
        </p:blipFill>
        <p:spPr>
          <a:xfrm>
            <a:off x="3962400" y="1981200"/>
            <a:ext cx="1219200" cy="1447800"/>
          </a:xfrm>
          <a:prstGeom prst="rect">
            <a:avLst/>
          </a:prstGeom>
        </p:spPr>
      </p:pic>
      <p:pic>
        <p:nvPicPr>
          <p:cNvPr id="7" name="Picture 6" descr="face_mask_detection_face_augment_mask.png"/>
          <p:cNvPicPr/>
          <p:nvPr/>
        </p:nvPicPr>
        <p:blipFill>
          <a:blip r:embed="rId3"/>
          <a:stretch>
            <a:fillRect/>
          </a:stretch>
        </p:blipFill>
        <p:spPr>
          <a:xfrm>
            <a:off x="3086286" y="4495800"/>
            <a:ext cx="2971429" cy="1853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itchFamily="18" charset="0"/>
                <a:cs typeface="Times New Roman" pitchFamily="18" charset="0"/>
              </a:rPr>
              <a:t>Dataset</a:t>
            </a:r>
            <a:endParaRPr lang="en-US" dirty="0"/>
          </a:p>
        </p:txBody>
      </p:sp>
      <p:sp>
        <p:nvSpPr>
          <p:cNvPr id="5" name="Rectangle 4"/>
          <p:cNvSpPr/>
          <p:nvPr/>
        </p:nvSpPr>
        <p:spPr>
          <a:xfrm>
            <a:off x="478971" y="1143000"/>
            <a:ext cx="8284029" cy="1200329"/>
          </a:xfrm>
          <a:prstGeom prst="rect">
            <a:avLst/>
          </a:prstGeom>
        </p:spPr>
        <p:txBody>
          <a:bodyPr wrap="square">
            <a:spAutoFit/>
          </a:bodyPr>
          <a:lstStyle/>
          <a:p>
            <a:pPr marL="457200" indent="-457200">
              <a:buAutoNum type="arabicPeriod" startAt="6"/>
            </a:pPr>
            <a:r>
              <a:rPr lang="en-IN" sz="2400" dirty="0" smtClean="0"/>
              <a:t>This mask will be </a:t>
            </a:r>
            <a:r>
              <a:rPr lang="en-IN" sz="2400" i="1" dirty="0" smtClean="0"/>
              <a:t>automatically</a:t>
            </a:r>
            <a:r>
              <a:rPr lang="en-IN" sz="2400" dirty="0" smtClean="0"/>
              <a:t> applied to the face by using</a:t>
            </a:r>
          </a:p>
          <a:p>
            <a:pPr marL="457200" indent="-457200"/>
            <a:r>
              <a:rPr lang="en-IN" sz="2400" dirty="0" smtClean="0"/>
              <a:t>	the facial landmarks to compute </a:t>
            </a:r>
            <a:r>
              <a:rPr lang="en-IN" sz="2400" i="1" dirty="0" smtClean="0"/>
              <a:t>where</a:t>
            </a:r>
            <a:r>
              <a:rPr lang="en-IN" sz="2400" dirty="0" smtClean="0"/>
              <a:t> the mask will be placed.</a:t>
            </a:r>
            <a:endParaRPr lang="en-US" sz="2400" dirty="0" smtClean="0"/>
          </a:p>
        </p:txBody>
      </p:sp>
      <p:sp>
        <p:nvSpPr>
          <p:cNvPr id="6" name="Rectangle 5"/>
          <p:cNvSpPr/>
          <p:nvPr/>
        </p:nvSpPr>
        <p:spPr>
          <a:xfrm>
            <a:off x="457200" y="3505200"/>
            <a:ext cx="8229600" cy="830997"/>
          </a:xfrm>
          <a:prstGeom prst="rect">
            <a:avLst/>
          </a:prstGeom>
        </p:spPr>
        <p:txBody>
          <a:bodyPr wrap="square">
            <a:spAutoFit/>
          </a:bodyPr>
          <a:lstStyle/>
          <a:p>
            <a:pPr marL="457200" indent="-457200"/>
            <a:r>
              <a:rPr lang="en-IN" sz="2400" dirty="0" smtClean="0"/>
              <a:t>7. 	We can then repeat this process for all of our input images, thereby creating our artificial face mask dataset:</a:t>
            </a:r>
            <a:endParaRPr lang="en-US" sz="2400" dirty="0" smtClean="0"/>
          </a:p>
        </p:txBody>
      </p:sp>
      <p:pic>
        <p:nvPicPr>
          <p:cNvPr id="7" name="Picture 6" descr="face_mask_detection_augmented_with_mask.jpg"/>
          <p:cNvPicPr/>
          <p:nvPr/>
        </p:nvPicPr>
        <p:blipFill>
          <a:blip r:embed="rId2"/>
          <a:stretch>
            <a:fillRect/>
          </a:stretch>
        </p:blipFill>
        <p:spPr>
          <a:xfrm>
            <a:off x="3810000" y="2133600"/>
            <a:ext cx="1371600" cy="1371600"/>
          </a:xfrm>
          <a:prstGeom prst="rect">
            <a:avLst/>
          </a:prstGeom>
        </p:spPr>
      </p:pic>
      <p:pic>
        <p:nvPicPr>
          <p:cNvPr id="8" name="Picture 7" descr="face_mask_detection_masks_montage.jpg"/>
          <p:cNvPicPr/>
          <p:nvPr/>
        </p:nvPicPr>
        <p:blipFill>
          <a:blip r:embed="rId3"/>
          <a:stretch>
            <a:fillRect/>
          </a:stretch>
        </p:blipFill>
        <p:spPr>
          <a:xfrm>
            <a:off x="3124201" y="4495800"/>
            <a:ext cx="2514599" cy="22098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b="1" dirty="0">
                <a:solidFill>
                  <a:srgbClr val="0070C0"/>
                </a:solidFill>
                <a:latin typeface="Times New Roman" pitchFamily="18" charset="0"/>
                <a:cs typeface="Times New Roman" pitchFamily="18" charset="0"/>
              </a:rPr>
              <a:t>Frameworks</a:t>
            </a:r>
          </a:p>
        </p:txBody>
      </p:sp>
      <p:pic>
        <p:nvPicPr>
          <p:cNvPr id="11" name="Picture 10" descr="opencv.png"/>
          <p:cNvPicPr>
            <a:picLocks noChangeAspect="1"/>
          </p:cNvPicPr>
          <p:nvPr/>
        </p:nvPicPr>
        <p:blipFill>
          <a:blip r:embed="rId2" cstate="print"/>
          <a:stretch>
            <a:fillRect/>
          </a:stretch>
        </p:blipFill>
        <p:spPr>
          <a:xfrm>
            <a:off x="3505200" y="1295400"/>
            <a:ext cx="2133600" cy="2627884"/>
          </a:xfrm>
          <a:prstGeom prst="rect">
            <a:avLst/>
          </a:prstGeom>
        </p:spPr>
      </p:pic>
      <p:sp>
        <p:nvSpPr>
          <p:cNvPr id="15" name="TextBox 14"/>
          <p:cNvSpPr txBox="1"/>
          <p:nvPr/>
        </p:nvSpPr>
        <p:spPr>
          <a:xfrm>
            <a:off x="457200" y="4038600"/>
            <a:ext cx="8229600" cy="2566857"/>
          </a:xfrm>
          <a:prstGeom prst="rect">
            <a:avLst/>
          </a:prstGeom>
          <a:noFill/>
        </p:spPr>
        <p:txBody>
          <a:bodyPr wrap="square" rtlCol="0">
            <a:spAutoFit/>
          </a:bodyPr>
          <a:lstStyle/>
          <a:p>
            <a:pPr marL="623888" indent="-342900">
              <a:lnSpc>
                <a:spcPct val="140000"/>
              </a:lnSpc>
              <a:spcBef>
                <a:spcPct val="20000"/>
              </a:spcBef>
              <a:buFont typeface="Arial" pitchFamily="34" charset="0"/>
              <a:buChar char="•"/>
            </a:pPr>
            <a:r>
              <a:rPr lang="en-IN" sz="2400" dirty="0" smtClean="0"/>
              <a:t>OpenCV means Open Source Computer Vision Library.</a:t>
            </a:r>
            <a:endParaRPr lang="en-US" sz="2400" dirty="0" smtClean="0"/>
          </a:p>
          <a:p>
            <a:pPr marL="623888" indent="-342900">
              <a:lnSpc>
                <a:spcPct val="140000"/>
              </a:lnSpc>
              <a:spcBef>
                <a:spcPct val="20000"/>
              </a:spcBef>
              <a:buFont typeface="Arial" pitchFamily="34" charset="0"/>
              <a:buChar char="•"/>
            </a:pPr>
            <a:r>
              <a:rPr lang="en-IN" sz="2400" dirty="0" smtClean="0"/>
              <a:t>It is a library of programming functions mainly aimed at real time computer vision. </a:t>
            </a:r>
            <a:endParaRPr lang="en-US" sz="2400" dirty="0" smtClean="0"/>
          </a:p>
          <a:p>
            <a:pPr marL="623888" indent="-342900">
              <a:lnSpc>
                <a:spcPct val="140000"/>
              </a:lnSpc>
              <a:spcBef>
                <a:spcPct val="20000"/>
              </a:spcBef>
              <a:buFont typeface="Arial" pitchFamily="34" charset="0"/>
              <a:buChar char="•"/>
            </a:pPr>
            <a:r>
              <a:rPr lang="en-IN" sz="2400" dirty="0" smtClean="0"/>
              <a:t>This library originally developed by Intel.</a:t>
            </a:r>
            <a:endParaRPr lang="en-US" sz="2400" dirty="0" smtClean="0"/>
          </a:p>
          <a:p>
            <a:pPr lvl="0"/>
            <a:endParaRPr lang="en-US" sz="1200"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b="1" dirty="0">
                <a:solidFill>
                  <a:srgbClr val="0070C0"/>
                </a:solidFill>
                <a:latin typeface="Times New Roman" pitchFamily="18" charset="0"/>
                <a:cs typeface="Times New Roman" pitchFamily="18" charset="0"/>
              </a:rPr>
              <a:t>Frameworks</a:t>
            </a:r>
          </a:p>
        </p:txBody>
      </p:sp>
      <p:pic>
        <p:nvPicPr>
          <p:cNvPr id="4" name="Picture 3" descr="caffe.jpg"/>
          <p:cNvPicPr>
            <a:picLocks noChangeAspect="1"/>
          </p:cNvPicPr>
          <p:nvPr/>
        </p:nvPicPr>
        <p:blipFill>
          <a:blip r:embed="rId2"/>
          <a:srcRect l="4074" t="36522" r="2593" b="36087"/>
          <a:stretch>
            <a:fillRect/>
          </a:stretch>
        </p:blipFill>
        <p:spPr>
          <a:xfrm>
            <a:off x="2971800" y="1447800"/>
            <a:ext cx="3276600" cy="1828800"/>
          </a:xfrm>
          <a:prstGeom prst="rect">
            <a:avLst/>
          </a:prstGeom>
        </p:spPr>
      </p:pic>
      <p:sp>
        <p:nvSpPr>
          <p:cNvPr id="2049" name="Rectangle 1"/>
          <p:cNvSpPr>
            <a:spLocks noChangeArrowheads="1"/>
          </p:cNvSpPr>
          <p:nvPr/>
        </p:nvSpPr>
        <p:spPr bwMode="auto">
          <a:xfrm>
            <a:off x="495300" y="3499211"/>
            <a:ext cx="8153400" cy="282538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623888" marR="0" lvl="0" indent="-342900" fontAlgn="base">
              <a:lnSpc>
                <a:spcPct val="140000"/>
              </a:lnSpc>
              <a:spcBef>
                <a:spcPct val="20000"/>
              </a:spcBef>
              <a:spcAft>
                <a:spcPct val="0"/>
              </a:spcAft>
              <a:buClrTx/>
              <a:buSzTx/>
              <a:buFont typeface="Arial" pitchFamily="34" charset="0"/>
              <a:buChar char="•"/>
              <a:tabLst/>
            </a:pPr>
            <a:r>
              <a:rPr lang="en-US" sz="2400" dirty="0" smtClean="0"/>
              <a:t>Caffe is a deep learning framework made with expression, speed, and modularity in mind.</a:t>
            </a:r>
          </a:p>
          <a:p>
            <a:pPr marL="623888" marR="0" lvl="0" indent="-342900" fontAlgn="base">
              <a:lnSpc>
                <a:spcPct val="140000"/>
              </a:lnSpc>
              <a:spcBef>
                <a:spcPct val="20000"/>
              </a:spcBef>
              <a:spcAft>
                <a:spcPct val="0"/>
              </a:spcAft>
              <a:buClrTx/>
              <a:buSzTx/>
              <a:buFont typeface="Arial" pitchFamily="34" charset="0"/>
              <a:buChar char="•"/>
              <a:tabLst/>
            </a:pPr>
            <a:r>
              <a:rPr lang="en-US" sz="2400" dirty="0" smtClean="0"/>
              <a:t> It is developed by Berkeley AI Research (BAIR) and by community contributors.</a:t>
            </a:r>
          </a:p>
          <a:p>
            <a:pPr marL="623888" indent="-342900" fontAlgn="base">
              <a:lnSpc>
                <a:spcPct val="140000"/>
              </a:lnSpc>
              <a:spcBef>
                <a:spcPct val="20000"/>
              </a:spcBef>
              <a:spcAft>
                <a:spcPct val="0"/>
              </a:spcAft>
              <a:buFont typeface="Arial" pitchFamily="34" charset="0"/>
              <a:buChar char="•"/>
            </a:pPr>
            <a:r>
              <a:rPr lang="en-US" sz="2400" dirty="0" smtClean="0"/>
              <a:t>We use caffe deep learning framework for </a:t>
            </a:r>
            <a:r>
              <a:rPr lang="en-US" sz="2400" b="1" dirty="0" smtClean="0"/>
              <a:t>face detection</a:t>
            </a:r>
            <a:r>
              <a:rPr lang="en-US" sz="2400" dirty="0" smtClean="0"/>
              <a:t>.</a:t>
            </a:r>
            <a:endParaRPr lang="en-US" sz="2400" dirty="0" err="1"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b="1" dirty="0">
                <a:solidFill>
                  <a:srgbClr val="0070C0"/>
                </a:solidFill>
                <a:latin typeface="Times New Roman" pitchFamily="18" charset="0"/>
                <a:cs typeface="Times New Roman" pitchFamily="18" charset="0"/>
              </a:rPr>
              <a:t>Frameworks</a:t>
            </a:r>
          </a:p>
        </p:txBody>
      </p:sp>
      <p:pic>
        <p:nvPicPr>
          <p:cNvPr id="14" name="Picture 13" descr="pngwing.com.png"/>
          <p:cNvPicPr>
            <a:picLocks noChangeAspect="1"/>
          </p:cNvPicPr>
          <p:nvPr/>
        </p:nvPicPr>
        <p:blipFill>
          <a:blip r:embed="rId2" cstate="print"/>
          <a:stretch>
            <a:fillRect/>
          </a:stretch>
        </p:blipFill>
        <p:spPr>
          <a:xfrm>
            <a:off x="2920181" y="1295400"/>
            <a:ext cx="3303639" cy="2438400"/>
          </a:xfrm>
          <a:prstGeom prst="rect">
            <a:avLst/>
          </a:prstGeom>
        </p:spPr>
      </p:pic>
      <p:sp>
        <p:nvSpPr>
          <p:cNvPr id="5121" name="Rectangle 1"/>
          <p:cNvSpPr>
            <a:spLocks noChangeArrowheads="1"/>
          </p:cNvSpPr>
          <p:nvPr/>
        </p:nvSpPr>
        <p:spPr bwMode="auto">
          <a:xfrm>
            <a:off x="457200" y="4016276"/>
            <a:ext cx="8229600"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623888" marR="0" lvl="0" indent="-342900" fontAlgn="base">
              <a:lnSpc>
                <a:spcPct val="140000"/>
              </a:lnSpc>
              <a:spcBef>
                <a:spcPct val="20000"/>
              </a:spcBef>
              <a:spcAft>
                <a:spcPct val="0"/>
              </a:spcAft>
              <a:buClrTx/>
              <a:buSzTx/>
              <a:buFont typeface="Arial" pitchFamily="34" charset="0"/>
              <a:buChar char="•"/>
              <a:tabLst>
                <a:tab pos="514350" algn="l"/>
              </a:tabLst>
            </a:pPr>
            <a:r>
              <a:rPr lang="en-US" sz="2400" dirty="0" smtClean="0"/>
              <a:t>TensorFlow is an end-to-end open source platform for machine learning. </a:t>
            </a:r>
          </a:p>
          <a:p>
            <a:pPr marL="623888" marR="0" lvl="0" indent="-342900" fontAlgn="base">
              <a:lnSpc>
                <a:spcPct val="140000"/>
              </a:lnSpc>
              <a:spcBef>
                <a:spcPct val="20000"/>
              </a:spcBef>
              <a:spcAft>
                <a:spcPct val="0"/>
              </a:spcAft>
              <a:buClrTx/>
              <a:buSzTx/>
              <a:buFont typeface="Arial" pitchFamily="34" charset="0"/>
              <a:buChar char="•"/>
              <a:tabLst>
                <a:tab pos="514350" algn="l"/>
              </a:tabLst>
            </a:pPr>
            <a:r>
              <a:rPr lang="en-US" sz="2400" dirty="0" smtClean="0"/>
              <a:t>Easy model building</a:t>
            </a:r>
          </a:p>
          <a:p>
            <a:pPr marL="623888" marR="0" lvl="0" indent="-342900" fontAlgn="base">
              <a:lnSpc>
                <a:spcPct val="140000"/>
              </a:lnSpc>
              <a:spcBef>
                <a:spcPct val="20000"/>
              </a:spcBef>
              <a:spcAft>
                <a:spcPct val="0"/>
              </a:spcAft>
              <a:buClrTx/>
              <a:buSzTx/>
              <a:buFont typeface="Arial" pitchFamily="34" charset="0"/>
              <a:buChar char="•"/>
              <a:tabLst>
                <a:tab pos="514350" algn="l"/>
              </a:tabLst>
            </a:pPr>
            <a:r>
              <a:rPr lang="en-US" sz="2400" dirty="0" smtClean="0"/>
              <a:t>Powerful experimentation for research</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smtClean="0">
                <a:solidFill>
                  <a:srgbClr val="0070C0"/>
                </a:solidFill>
                <a:latin typeface="Times New Roman" pitchFamily="18" charset="0"/>
                <a:cs typeface="Times New Roman" pitchFamily="18" charset="0"/>
              </a:rPr>
              <a:t>INDEX</a:t>
            </a:r>
            <a:endParaRPr lang="en-US" b="1" dirty="0">
              <a:solidFill>
                <a:srgbClr val="0070C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371600"/>
            <a:ext cx="8229600" cy="5181600"/>
          </a:xfrm>
        </p:spPr>
        <p:txBody>
          <a:bodyPr>
            <a:normAutofit lnSpcReduction="10000"/>
          </a:bodyPr>
          <a:lstStyle/>
          <a:p>
            <a:pPr marL="741363"/>
            <a:r>
              <a:rPr lang="en-US" b="1" dirty="0" smtClean="0">
                <a:solidFill>
                  <a:schemeClr val="tx1">
                    <a:lumMod val="75000"/>
                    <a:lumOff val="25000"/>
                  </a:schemeClr>
                </a:solidFill>
              </a:rPr>
              <a:t>Covid-19</a:t>
            </a:r>
          </a:p>
          <a:p>
            <a:pPr marL="741363"/>
            <a:r>
              <a:rPr lang="en-US" b="1" dirty="0" smtClean="0">
                <a:solidFill>
                  <a:schemeClr val="tx1">
                    <a:lumMod val="75000"/>
                    <a:lumOff val="25000"/>
                  </a:schemeClr>
                </a:solidFill>
              </a:rPr>
              <a:t>Introduction</a:t>
            </a:r>
          </a:p>
          <a:p>
            <a:pPr marL="741363"/>
            <a:r>
              <a:rPr lang="en-US" b="1" dirty="0" smtClean="0">
                <a:solidFill>
                  <a:schemeClr val="tx1">
                    <a:lumMod val="75000"/>
                    <a:lumOff val="25000"/>
                  </a:schemeClr>
                </a:solidFill>
              </a:rPr>
              <a:t>Hardware requirements</a:t>
            </a:r>
          </a:p>
          <a:p>
            <a:pPr marL="741363" lvl="0"/>
            <a:r>
              <a:rPr lang="en-US" b="1" dirty="0" smtClean="0">
                <a:solidFill>
                  <a:schemeClr val="tx1">
                    <a:lumMod val="75000"/>
                    <a:lumOff val="25000"/>
                  </a:schemeClr>
                </a:solidFill>
              </a:rPr>
              <a:t>How It Works</a:t>
            </a:r>
          </a:p>
          <a:p>
            <a:pPr marL="741363"/>
            <a:r>
              <a:rPr lang="en-US" b="1" dirty="0" smtClean="0">
                <a:solidFill>
                  <a:schemeClr val="tx1">
                    <a:lumMod val="75000"/>
                    <a:lumOff val="25000"/>
                  </a:schemeClr>
                </a:solidFill>
              </a:rPr>
              <a:t>Machine Learning</a:t>
            </a:r>
          </a:p>
          <a:p>
            <a:pPr marL="741363"/>
            <a:r>
              <a:rPr lang="en-US" b="1" dirty="0" smtClean="0">
                <a:solidFill>
                  <a:schemeClr val="tx1">
                    <a:lumMod val="75000"/>
                    <a:lumOff val="25000"/>
                  </a:schemeClr>
                </a:solidFill>
              </a:rPr>
              <a:t>Deep Learning</a:t>
            </a:r>
          </a:p>
          <a:p>
            <a:pPr marL="741363"/>
            <a:r>
              <a:rPr lang="en-US" b="1" dirty="0" smtClean="0">
                <a:solidFill>
                  <a:schemeClr val="tx1">
                    <a:lumMod val="75000"/>
                    <a:lumOff val="25000"/>
                  </a:schemeClr>
                </a:solidFill>
              </a:rPr>
              <a:t>Dataset</a:t>
            </a:r>
          </a:p>
          <a:p>
            <a:pPr marL="741363" lvl="0"/>
            <a:r>
              <a:rPr lang="en-US" b="1" dirty="0" smtClean="0">
                <a:solidFill>
                  <a:schemeClr val="tx1">
                    <a:lumMod val="75000"/>
                    <a:lumOff val="25000"/>
                  </a:schemeClr>
                </a:solidFill>
              </a:rPr>
              <a:t>Frameworks</a:t>
            </a:r>
          </a:p>
          <a:p>
            <a:pPr marL="741363" lvl="0"/>
            <a:r>
              <a:rPr lang="en-US" b="1" dirty="0" smtClean="0">
                <a:solidFill>
                  <a:schemeClr val="tx1">
                    <a:lumMod val="75000"/>
                    <a:lumOff val="25000"/>
                  </a:schemeClr>
                </a:solidFill>
              </a:rPr>
              <a:t>Applications</a:t>
            </a:r>
          </a:p>
          <a:p>
            <a:endParaRPr lang="en-US" dirty="0" smtClean="0">
              <a:solidFill>
                <a:schemeClr val="tx1">
                  <a:lumMod val="75000"/>
                  <a:lumOff val="25000"/>
                </a:schemeClr>
              </a:solidFill>
            </a:endParaRPr>
          </a:p>
          <a:p>
            <a:pPr lvl="0"/>
            <a:endParaRPr lang="en-US" dirty="0" smtClean="0">
              <a:solidFill>
                <a:schemeClr val="tx1">
                  <a:lumMod val="75000"/>
                  <a:lumOff val="25000"/>
                </a:schemeClr>
              </a:solidFill>
            </a:endParaRPr>
          </a:p>
          <a:p>
            <a:endParaRPr lang="en-US"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b="1" dirty="0">
                <a:solidFill>
                  <a:srgbClr val="0070C0"/>
                </a:solidFill>
                <a:latin typeface="Times New Roman" pitchFamily="18" charset="0"/>
                <a:cs typeface="Times New Roman" pitchFamily="18" charset="0"/>
              </a:rPr>
              <a:t>Frameworks</a:t>
            </a:r>
          </a:p>
        </p:txBody>
      </p:sp>
      <p:pic>
        <p:nvPicPr>
          <p:cNvPr id="13" name="Picture 12" descr="keras.png"/>
          <p:cNvPicPr>
            <a:picLocks noChangeAspect="1"/>
          </p:cNvPicPr>
          <p:nvPr/>
        </p:nvPicPr>
        <p:blipFill>
          <a:blip r:embed="rId2" cstate="print"/>
          <a:stretch>
            <a:fillRect/>
          </a:stretch>
        </p:blipFill>
        <p:spPr>
          <a:xfrm>
            <a:off x="2667000" y="1524000"/>
            <a:ext cx="3733800" cy="1192050"/>
          </a:xfrm>
          <a:prstGeom prst="rect">
            <a:avLst/>
          </a:prstGeom>
        </p:spPr>
      </p:pic>
      <p:sp>
        <p:nvSpPr>
          <p:cNvPr id="4097" name="Rectangle 1"/>
          <p:cNvSpPr>
            <a:spLocks noChangeArrowheads="1"/>
          </p:cNvSpPr>
          <p:nvPr/>
        </p:nvSpPr>
        <p:spPr bwMode="auto">
          <a:xfrm>
            <a:off x="457200" y="3200400"/>
            <a:ext cx="8229600" cy="34163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623888" indent="-342900" fontAlgn="base">
              <a:lnSpc>
                <a:spcPct val="140000"/>
              </a:lnSpc>
              <a:spcBef>
                <a:spcPct val="20000"/>
              </a:spcBef>
              <a:spcAft>
                <a:spcPct val="0"/>
              </a:spcAft>
              <a:buFont typeface="Arial" pitchFamily="34" charset="0"/>
              <a:buChar char="•"/>
              <a:tabLst>
                <a:tab pos="514350" algn="l"/>
              </a:tabLst>
            </a:pPr>
            <a:r>
              <a:rPr lang="en-US" sz="2400" dirty="0" smtClean="0"/>
              <a:t>Keras is the most used deep learning framework. Because Keras makes it easier to run new experiments.</a:t>
            </a:r>
          </a:p>
          <a:p>
            <a:pPr marL="623888" indent="-342900" fontAlgn="base">
              <a:lnSpc>
                <a:spcPct val="140000"/>
              </a:lnSpc>
              <a:spcBef>
                <a:spcPct val="20000"/>
              </a:spcBef>
              <a:spcAft>
                <a:spcPct val="0"/>
              </a:spcAft>
              <a:buFont typeface="Arial" pitchFamily="34" charset="0"/>
              <a:buChar char="•"/>
              <a:tabLst>
                <a:tab pos="514350" algn="l"/>
              </a:tabLst>
            </a:pPr>
            <a:r>
              <a:rPr lang="en-US" sz="2400" dirty="0" smtClean="0"/>
              <a:t>Take advantage of the full deployment capabilities of the TensorFlow platform.</a:t>
            </a:r>
          </a:p>
          <a:p>
            <a:pPr marL="623888" indent="-342900" fontAlgn="base">
              <a:lnSpc>
                <a:spcPct val="140000"/>
              </a:lnSpc>
              <a:spcBef>
                <a:spcPct val="20000"/>
              </a:spcBef>
              <a:spcAft>
                <a:spcPct val="0"/>
              </a:spcAft>
              <a:buFont typeface="Arial" pitchFamily="34" charset="0"/>
              <a:buChar char="•"/>
              <a:tabLst>
                <a:tab pos="514350" algn="l"/>
              </a:tabLst>
            </a:pPr>
            <a:r>
              <a:rPr lang="en-US" sz="2400" dirty="0" smtClean="0"/>
              <a:t>Keras is used by CERN, NASA, NIH, and many more scientific organizations around the world.</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b="1" dirty="0">
                <a:solidFill>
                  <a:srgbClr val="0070C0"/>
                </a:solidFill>
                <a:latin typeface="Times New Roman" pitchFamily="18" charset="0"/>
                <a:cs typeface="Times New Roman" pitchFamily="18" charset="0"/>
              </a:rPr>
              <a:t>Applications</a:t>
            </a:r>
          </a:p>
        </p:txBody>
      </p:sp>
      <p:pic>
        <p:nvPicPr>
          <p:cNvPr id="3073" name="Picture 4" descr="15BMAIRPORT.jpg"/>
          <p:cNvPicPr>
            <a:picLocks noChangeAspect="1" noChangeArrowheads="1"/>
          </p:cNvPicPr>
          <p:nvPr/>
        </p:nvPicPr>
        <p:blipFill>
          <a:blip r:embed="rId2"/>
          <a:srcRect/>
          <a:stretch>
            <a:fillRect/>
          </a:stretch>
        </p:blipFill>
        <p:spPr bwMode="auto">
          <a:xfrm>
            <a:off x="2443162" y="1295400"/>
            <a:ext cx="4257676" cy="2652688"/>
          </a:xfrm>
          <a:prstGeom prst="rect">
            <a:avLst/>
          </a:prstGeom>
          <a:noFill/>
        </p:spPr>
      </p:pic>
      <p:sp>
        <p:nvSpPr>
          <p:cNvPr id="3075" name="Rectangle 3"/>
          <p:cNvSpPr>
            <a:spLocks noChangeArrowheads="1"/>
          </p:cNvSpPr>
          <p:nvPr/>
        </p:nvSpPr>
        <p:spPr bwMode="auto">
          <a:xfrm>
            <a:off x="457200" y="4614208"/>
            <a:ext cx="822960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lang="en-US" sz="2400" dirty="0" smtClean="0"/>
              <a:t>	The Face Mask Detection System can be used at airports to detect travelers without masks. Face data of travelers can be captured in the system at the entrance. If a traveler is found to be without a face mask, their picture is sent to the airport authorities so that they could take quick action.</a:t>
            </a:r>
          </a:p>
        </p:txBody>
      </p:sp>
      <p:sp>
        <p:nvSpPr>
          <p:cNvPr id="3" name="Content Placeholder 2"/>
          <p:cNvSpPr>
            <a:spLocks noGrp="1"/>
          </p:cNvSpPr>
          <p:nvPr>
            <p:ph idx="1"/>
          </p:nvPr>
        </p:nvSpPr>
        <p:spPr>
          <a:xfrm>
            <a:off x="457200" y="4038600"/>
            <a:ext cx="8229600" cy="609599"/>
          </a:xfrm>
        </p:spPr>
        <p:txBody>
          <a:bodyPr>
            <a:normAutofit/>
          </a:bodyPr>
          <a:lstStyle/>
          <a:p>
            <a:pPr marL="0" indent="0" algn="ctr" fontAlgn="base">
              <a:spcBef>
                <a:spcPct val="0"/>
              </a:spcBef>
              <a:spcAft>
                <a:spcPct val="0"/>
              </a:spcAft>
            </a:pPr>
            <a:r>
              <a:rPr lang="en-US" b="1" dirty="0" smtClean="0">
                <a:solidFill>
                  <a:srgbClr val="000000"/>
                </a:solidFill>
                <a:latin typeface="Arial" pitchFamily="34" charset="0"/>
                <a:ea typeface="Times New Roman" pitchFamily="18" charset="0"/>
                <a:cs typeface="Arial" pitchFamily="34" charset="0"/>
              </a:rPr>
              <a:t>  Airports </a:t>
            </a:r>
            <a:endParaRPr lang="en-US" sz="1100" dirty="0" smtClean="0">
              <a:latin typeface="Arial" pitchFamily="34" charset="0"/>
              <a:cs typeface="Arial" pitchFamily="34" charset="0"/>
            </a:endParaRPr>
          </a:p>
          <a:p>
            <a:pPr marL="0" lvl="0" indent="0" eaLnBrk="0" fontAlgn="base" hangingPunct="0">
              <a:spcBef>
                <a:spcPct val="0"/>
              </a:spcBef>
              <a:spcAft>
                <a:spcPct val="0"/>
              </a:spcAft>
              <a:buNone/>
            </a:pPr>
            <a:endParaRPr lang="en-US"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ospital.jpeg"/>
          <p:cNvPicPr/>
          <p:nvPr/>
        </p:nvPicPr>
        <p:blipFill>
          <a:blip r:embed="rId2"/>
          <a:stretch>
            <a:fillRect/>
          </a:stretch>
        </p:blipFill>
        <p:spPr>
          <a:xfrm>
            <a:off x="2438400" y="1295400"/>
            <a:ext cx="4267200" cy="2667000"/>
          </a:xfrm>
          <a:prstGeom prst="rect">
            <a:avLst/>
          </a:prstGeom>
        </p:spPr>
      </p:pic>
      <p:sp>
        <p:nvSpPr>
          <p:cNvPr id="2" name="Title 1"/>
          <p:cNvSpPr>
            <a:spLocks noGrp="1"/>
          </p:cNvSpPr>
          <p:nvPr>
            <p:ph type="title"/>
          </p:nvPr>
        </p:nvSpPr>
        <p:spPr>
          <a:xfrm>
            <a:off x="457200" y="152400"/>
            <a:ext cx="8229600" cy="1143000"/>
          </a:xfrm>
        </p:spPr>
        <p:txBody>
          <a:bodyPr>
            <a:normAutofit/>
          </a:bodyPr>
          <a:lstStyle/>
          <a:p>
            <a:r>
              <a:rPr lang="en-US" b="1" dirty="0">
                <a:solidFill>
                  <a:srgbClr val="0070C0"/>
                </a:solidFill>
                <a:latin typeface="Times New Roman" pitchFamily="18" charset="0"/>
                <a:cs typeface="Times New Roman" pitchFamily="18" charset="0"/>
              </a:rPr>
              <a:t>Applications</a:t>
            </a:r>
          </a:p>
        </p:txBody>
      </p:sp>
      <p:sp>
        <p:nvSpPr>
          <p:cNvPr id="3075" name="Rectangle 3"/>
          <p:cNvSpPr>
            <a:spLocks noChangeArrowheads="1"/>
          </p:cNvSpPr>
          <p:nvPr/>
        </p:nvSpPr>
        <p:spPr bwMode="auto">
          <a:xfrm>
            <a:off x="457200" y="4754940"/>
            <a:ext cx="8305800"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dirty="0" smtClean="0"/>
              <a:t>	</a:t>
            </a:r>
            <a:r>
              <a:rPr lang="en-IN" sz="2400" dirty="0" smtClean="0"/>
              <a:t>Using Face Mask Detection System, Hospitals can monitor if their staff is wearing masks during their shift or not. If any health worker is found without a mask, they will receive a notification with a reminder to wear a mask. </a:t>
            </a:r>
            <a:endParaRPr lang="en-US" sz="2400" dirty="0" smtClean="0"/>
          </a:p>
        </p:txBody>
      </p:sp>
      <p:sp>
        <p:nvSpPr>
          <p:cNvPr id="3" name="Content Placeholder 2"/>
          <p:cNvSpPr>
            <a:spLocks noGrp="1"/>
          </p:cNvSpPr>
          <p:nvPr>
            <p:ph idx="1"/>
          </p:nvPr>
        </p:nvSpPr>
        <p:spPr>
          <a:xfrm>
            <a:off x="457200" y="4038600"/>
            <a:ext cx="8229600" cy="609599"/>
          </a:xfrm>
        </p:spPr>
        <p:txBody>
          <a:bodyPr>
            <a:normAutofit/>
          </a:bodyPr>
          <a:lstStyle/>
          <a:p>
            <a:pPr marL="0" lvl="0" indent="0" algn="ctr" fontAlgn="base">
              <a:spcBef>
                <a:spcPct val="0"/>
              </a:spcBef>
              <a:spcAft>
                <a:spcPct val="0"/>
              </a:spcAft>
            </a:pPr>
            <a:r>
              <a:rPr lang="en-US" b="1" dirty="0" smtClean="0">
                <a:solidFill>
                  <a:srgbClr val="000000"/>
                </a:solidFill>
                <a:latin typeface="Arial" pitchFamily="34" charset="0"/>
                <a:ea typeface="Times New Roman" pitchFamily="18" charset="0"/>
                <a:cs typeface="Arial" pitchFamily="34" charset="0"/>
              </a:rPr>
              <a:t> Hospitals </a:t>
            </a:r>
          </a:p>
          <a:p>
            <a:pPr marL="0" indent="0" algn="ctr" fontAlgn="base">
              <a:spcBef>
                <a:spcPct val="0"/>
              </a:spcBef>
              <a:spcAft>
                <a:spcPct val="0"/>
              </a:spcAft>
            </a:pPr>
            <a:endParaRPr lang="en-US" sz="1100" dirty="0" smtClean="0">
              <a:latin typeface="Arial" pitchFamily="34" charset="0"/>
              <a:cs typeface="Arial" pitchFamily="34" charset="0"/>
            </a:endParaRPr>
          </a:p>
          <a:p>
            <a:pPr marL="0" lvl="0" indent="0" eaLnBrk="0" fontAlgn="base" hangingPunct="0">
              <a:spcBef>
                <a:spcPct val="0"/>
              </a:spcBef>
              <a:spcAft>
                <a:spcPct val="0"/>
              </a:spcAft>
              <a:buNone/>
            </a:pPr>
            <a:endParaRPr lang="en-US"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2ocjot45j55j36bcug1rfm7z-wpengine.netdna-ssl.com/wp-content/uploads/2020/05/blog-003.jpg"/>
          <p:cNvPicPr/>
          <p:nvPr/>
        </p:nvPicPr>
        <p:blipFill>
          <a:blip r:embed="rId2"/>
          <a:srcRect/>
          <a:stretch>
            <a:fillRect/>
          </a:stretch>
        </p:blipFill>
        <p:spPr bwMode="auto">
          <a:xfrm>
            <a:off x="2438400" y="1295400"/>
            <a:ext cx="4267200" cy="2667000"/>
          </a:xfrm>
          <a:prstGeom prst="rect">
            <a:avLst/>
          </a:prstGeom>
        </p:spPr>
      </p:pic>
      <p:sp>
        <p:nvSpPr>
          <p:cNvPr id="2" name="Title 1"/>
          <p:cNvSpPr>
            <a:spLocks noGrp="1"/>
          </p:cNvSpPr>
          <p:nvPr>
            <p:ph type="title"/>
          </p:nvPr>
        </p:nvSpPr>
        <p:spPr>
          <a:xfrm>
            <a:off x="457200" y="152400"/>
            <a:ext cx="8229600" cy="1143000"/>
          </a:xfrm>
        </p:spPr>
        <p:txBody>
          <a:bodyPr>
            <a:normAutofit/>
          </a:bodyPr>
          <a:lstStyle/>
          <a:p>
            <a:r>
              <a:rPr lang="en-US" b="1" dirty="0">
                <a:solidFill>
                  <a:srgbClr val="0070C0"/>
                </a:solidFill>
                <a:latin typeface="Times New Roman" pitchFamily="18" charset="0"/>
                <a:cs typeface="Times New Roman" pitchFamily="18" charset="0"/>
              </a:rPr>
              <a:t>Applications</a:t>
            </a:r>
          </a:p>
        </p:txBody>
      </p:sp>
      <p:sp>
        <p:nvSpPr>
          <p:cNvPr id="3075" name="Rectangle 3"/>
          <p:cNvSpPr>
            <a:spLocks noChangeArrowheads="1"/>
          </p:cNvSpPr>
          <p:nvPr/>
        </p:nvSpPr>
        <p:spPr bwMode="auto">
          <a:xfrm>
            <a:off x="457200" y="4831140"/>
            <a:ext cx="8229600"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dirty="0" smtClean="0"/>
              <a:t>	</a:t>
            </a:r>
            <a:r>
              <a:rPr lang="en-IN" sz="2400" dirty="0" smtClean="0"/>
              <a:t>The Face Mask Detection System can be used at office premises to detect if employees are maintaining safety standards at work. It monitors employees without masks and sends them a reminder to wear a mask. </a:t>
            </a:r>
            <a:endParaRPr lang="en-US" sz="2400" dirty="0" smtClean="0"/>
          </a:p>
        </p:txBody>
      </p:sp>
      <p:sp>
        <p:nvSpPr>
          <p:cNvPr id="3" name="Content Placeholder 2"/>
          <p:cNvSpPr>
            <a:spLocks noGrp="1"/>
          </p:cNvSpPr>
          <p:nvPr>
            <p:ph idx="1"/>
          </p:nvPr>
        </p:nvSpPr>
        <p:spPr>
          <a:xfrm>
            <a:off x="457200" y="4038600"/>
            <a:ext cx="8229600" cy="609599"/>
          </a:xfrm>
        </p:spPr>
        <p:txBody>
          <a:bodyPr>
            <a:normAutofit/>
          </a:bodyPr>
          <a:lstStyle/>
          <a:p>
            <a:pPr marL="0" indent="0" algn="ctr" fontAlgn="base">
              <a:spcBef>
                <a:spcPct val="0"/>
              </a:spcBef>
              <a:spcAft>
                <a:spcPct val="0"/>
              </a:spcAft>
            </a:pPr>
            <a:r>
              <a:rPr lang="en-US" b="1" dirty="0" smtClean="0">
                <a:solidFill>
                  <a:srgbClr val="000000"/>
                </a:solidFill>
                <a:latin typeface="Arial" pitchFamily="34" charset="0"/>
                <a:ea typeface="Times New Roman" pitchFamily="18" charset="0"/>
                <a:cs typeface="Arial" pitchFamily="34" charset="0"/>
              </a:rPr>
              <a:t> Offices</a:t>
            </a:r>
          </a:p>
          <a:p>
            <a:pPr marL="0" lvl="0" indent="0" algn="ctr" fontAlgn="base">
              <a:spcBef>
                <a:spcPct val="0"/>
              </a:spcBef>
              <a:spcAft>
                <a:spcPct val="0"/>
              </a:spcAft>
            </a:pPr>
            <a:endParaRPr lang="en-US" b="1" dirty="0" smtClean="0">
              <a:solidFill>
                <a:srgbClr val="000000"/>
              </a:solidFill>
              <a:latin typeface="Arial" pitchFamily="34" charset="0"/>
              <a:ea typeface="Times New Roman" pitchFamily="18" charset="0"/>
              <a:cs typeface="Arial" pitchFamily="34" charset="0"/>
            </a:endParaRPr>
          </a:p>
          <a:p>
            <a:pPr marL="0" indent="0" algn="ctr" fontAlgn="base">
              <a:spcBef>
                <a:spcPct val="0"/>
              </a:spcBef>
              <a:spcAft>
                <a:spcPct val="0"/>
              </a:spcAft>
            </a:pPr>
            <a:endParaRPr lang="en-US" sz="1100" dirty="0" smtClean="0">
              <a:latin typeface="Arial" pitchFamily="34" charset="0"/>
              <a:cs typeface="Arial" pitchFamily="34" charset="0"/>
            </a:endParaRPr>
          </a:p>
          <a:p>
            <a:pPr marL="0" lvl="0" indent="0" eaLnBrk="0" fontAlgn="base" hangingPunct="0">
              <a:spcBef>
                <a:spcPct val="0"/>
              </a:spcBef>
              <a:spcAft>
                <a:spcPct val="0"/>
              </a:spcAft>
              <a:buNone/>
            </a:pPr>
            <a:endParaRPr lang="en-US"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skDetection_Banner-1-1.png"/>
          <p:cNvPicPr/>
          <p:nvPr/>
        </p:nvPicPr>
        <p:blipFill>
          <a:blip r:embed="rId2"/>
          <a:stretch>
            <a:fillRect/>
          </a:stretch>
        </p:blipFill>
        <p:spPr>
          <a:xfrm>
            <a:off x="2438400" y="1295400"/>
            <a:ext cx="4343400" cy="2667000"/>
          </a:xfrm>
          <a:prstGeom prst="rect">
            <a:avLst/>
          </a:prstGeom>
        </p:spPr>
      </p:pic>
      <p:sp>
        <p:nvSpPr>
          <p:cNvPr id="2" name="Title 1"/>
          <p:cNvSpPr>
            <a:spLocks noGrp="1"/>
          </p:cNvSpPr>
          <p:nvPr>
            <p:ph type="title"/>
          </p:nvPr>
        </p:nvSpPr>
        <p:spPr>
          <a:xfrm>
            <a:off x="457200" y="152400"/>
            <a:ext cx="8229600" cy="1143000"/>
          </a:xfrm>
        </p:spPr>
        <p:txBody>
          <a:bodyPr>
            <a:normAutofit/>
          </a:bodyPr>
          <a:lstStyle/>
          <a:p>
            <a:r>
              <a:rPr lang="en-US" b="1" dirty="0">
                <a:solidFill>
                  <a:srgbClr val="0070C0"/>
                </a:solidFill>
                <a:latin typeface="Times New Roman" pitchFamily="18" charset="0"/>
                <a:cs typeface="Times New Roman" pitchFamily="18" charset="0"/>
              </a:rPr>
              <a:t>Applications</a:t>
            </a:r>
          </a:p>
        </p:txBody>
      </p:sp>
      <p:sp>
        <p:nvSpPr>
          <p:cNvPr id="3075" name="Rectangle 3"/>
          <p:cNvSpPr>
            <a:spLocks noChangeArrowheads="1"/>
          </p:cNvSpPr>
          <p:nvPr/>
        </p:nvSpPr>
        <p:spPr bwMode="auto">
          <a:xfrm>
            <a:off x="457200" y="4800600"/>
            <a:ext cx="83820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IN" sz="2400" dirty="0" smtClean="0"/>
              <a:t>	To limit the spread of coronavirus, the police could deploy the face mask detector on its fleet of surveillance cameras to enforce the compulsory wearing of face masks in public places.</a:t>
            </a:r>
            <a:endParaRPr lang="en-US" sz="2400" dirty="0" smtClean="0"/>
          </a:p>
        </p:txBody>
      </p:sp>
      <p:sp>
        <p:nvSpPr>
          <p:cNvPr id="3" name="Content Placeholder 2"/>
          <p:cNvSpPr>
            <a:spLocks noGrp="1"/>
          </p:cNvSpPr>
          <p:nvPr>
            <p:ph idx="1"/>
          </p:nvPr>
        </p:nvSpPr>
        <p:spPr>
          <a:xfrm>
            <a:off x="457200" y="4038600"/>
            <a:ext cx="8229600" cy="609599"/>
          </a:xfrm>
        </p:spPr>
        <p:txBody>
          <a:bodyPr>
            <a:normAutofit/>
          </a:bodyPr>
          <a:lstStyle/>
          <a:p>
            <a:pPr marL="0" lvl="0" indent="0" algn="ctr" fontAlgn="base">
              <a:spcBef>
                <a:spcPct val="0"/>
              </a:spcBef>
              <a:spcAft>
                <a:spcPct val="0"/>
              </a:spcAft>
            </a:pPr>
            <a:r>
              <a:rPr lang="en-US" b="1" dirty="0" smtClean="0">
                <a:solidFill>
                  <a:srgbClr val="000000"/>
                </a:solidFill>
                <a:latin typeface="Arial" pitchFamily="34" charset="0"/>
                <a:ea typeface="Times New Roman" pitchFamily="18" charset="0"/>
                <a:cs typeface="Arial" pitchFamily="34" charset="0"/>
              </a:rPr>
              <a:t> Government</a:t>
            </a:r>
          </a:p>
          <a:p>
            <a:pPr marL="0" indent="0" algn="ctr" fontAlgn="base">
              <a:spcBef>
                <a:spcPct val="0"/>
              </a:spcBef>
              <a:spcAft>
                <a:spcPct val="0"/>
              </a:spcAft>
            </a:pPr>
            <a:endParaRPr lang="en-US" sz="1100" dirty="0" smtClean="0">
              <a:latin typeface="Arial" pitchFamily="34" charset="0"/>
              <a:cs typeface="Arial" pitchFamily="34" charset="0"/>
            </a:endParaRPr>
          </a:p>
          <a:p>
            <a:pPr marL="0" lvl="0" indent="0" eaLnBrk="0" fontAlgn="base" hangingPunct="0">
              <a:spcBef>
                <a:spcPct val="0"/>
              </a:spcBef>
              <a:spcAft>
                <a:spcPct val="0"/>
              </a:spcAft>
              <a:buNone/>
            </a:pPr>
            <a:endParaRPr lang="en-US"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young-businessman-wearing-medical-mask-greeting-hands-together-person-eye-glasses-saying-namaste-gesture-sign-healthy-181680395.jpg"/>
          <p:cNvPicPr>
            <a:picLocks noChangeAspect="1"/>
          </p:cNvPicPr>
          <p:nvPr/>
        </p:nvPicPr>
        <p:blipFill>
          <a:blip r:embed="rId2"/>
          <a:stretch>
            <a:fillRect/>
          </a:stretch>
        </p:blipFill>
        <p:spPr>
          <a:xfrm>
            <a:off x="-381000" y="0"/>
            <a:ext cx="5715000" cy="6858000"/>
          </a:xfrm>
          <a:prstGeom prst="rect">
            <a:avLst/>
          </a:prstGeom>
        </p:spPr>
      </p:pic>
      <p:sp>
        <p:nvSpPr>
          <p:cNvPr id="4" name="Title 1"/>
          <p:cNvSpPr>
            <a:spLocks noGrp="1"/>
          </p:cNvSpPr>
          <p:nvPr>
            <p:ph type="title"/>
          </p:nvPr>
        </p:nvSpPr>
        <p:spPr>
          <a:xfrm>
            <a:off x="3733800" y="1866900"/>
            <a:ext cx="5105400" cy="3124200"/>
          </a:xfrm>
        </p:spPr>
        <p:txBody>
          <a:bodyPr>
            <a:noAutofit/>
          </a:bodyPr>
          <a:lstStyle/>
          <a:p>
            <a:r>
              <a:rPr lang="en-US" sz="6600" b="1" dirty="0" smtClean="0">
                <a:solidFill>
                  <a:schemeClr val="tx1">
                    <a:lumMod val="75000"/>
                    <a:lumOff val="25000"/>
                  </a:schemeClr>
                </a:solidFill>
                <a:latin typeface="Castellar" pitchFamily="18" charset="0"/>
              </a:rPr>
              <a:t>Thank </a:t>
            </a:r>
            <a:br>
              <a:rPr lang="en-US" sz="6600" b="1" dirty="0" smtClean="0">
                <a:solidFill>
                  <a:schemeClr val="tx1">
                    <a:lumMod val="75000"/>
                    <a:lumOff val="25000"/>
                  </a:schemeClr>
                </a:solidFill>
                <a:latin typeface="Castellar" pitchFamily="18" charset="0"/>
              </a:rPr>
            </a:br>
            <a:r>
              <a:rPr lang="en-US" sz="6600" b="1" dirty="0" smtClean="0">
                <a:solidFill>
                  <a:schemeClr val="tx1">
                    <a:lumMod val="75000"/>
                    <a:lumOff val="25000"/>
                  </a:schemeClr>
                </a:solidFill>
                <a:latin typeface="Castellar" pitchFamily="18" charset="0"/>
              </a:rPr>
              <a:t>You</a:t>
            </a:r>
            <a:endParaRPr lang="en-US" sz="6600" b="1" dirty="0">
              <a:solidFill>
                <a:schemeClr val="tx1">
                  <a:lumMod val="75000"/>
                  <a:lumOff val="25000"/>
                </a:schemeClr>
              </a:solidFill>
              <a:latin typeface="Castellar"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b="1" dirty="0" smtClean="0">
                <a:solidFill>
                  <a:srgbClr val="0070C0"/>
                </a:solidFill>
                <a:latin typeface="Times New Roman" pitchFamily="18" charset="0"/>
                <a:cs typeface="Times New Roman" pitchFamily="18" charset="0"/>
              </a:rPr>
              <a:t>Covid-19</a:t>
            </a:r>
            <a:endParaRPr lang="en-US" b="1" dirty="0">
              <a:solidFill>
                <a:srgbClr val="0070C0"/>
              </a:solidFill>
              <a:latin typeface="Times New Roman" pitchFamily="18" charset="0"/>
              <a:cs typeface="Times New Roman" pitchFamily="18" charset="0"/>
            </a:endParaRPr>
          </a:p>
        </p:txBody>
      </p:sp>
      <p:pic>
        <p:nvPicPr>
          <p:cNvPr id="4" name="Content Placeholder 3" descr="covid19.png"/>
          <p:cNvPicPr>
            <a:picLocks noGrp="1" noChangeAspect="1"/>
          </p:cNvPicPr>
          <p:nvPr>
            <p:ph idx="1"/>
          </p:nvPr>
        </p:nvPicPr>
        <p:blipFill>
          <a:blip r:embed="rId2"/>
          <a:stretch>
            <a:fillRect/>
          </a:stretch>
        </p:blipFill>
        <p:spPr>
          <a:xfrm>
            <a:off x="1838325" y="1295400"/>
            <a:ext cx="5467350" cy="1710871"/>
          </a:xfrm>
        </p:spPr>
      </p:pic>
      <p:pic>
        <p:nvPicPr>
          <p:cNvPr id="8" name="Picture 7" descr="Surgical masks.jpg"/>
          <p:cNvPicPr>
            <a:picLocks noChangeAspect="1"/>
          </p:cNvPicPr>
          <p:nvPr/>
        </p:nvPicPr>
        <p:blipFill>
          <a:blip r:embed="rId3"/>
          <a:stretch>
            <a:fillRect/>
          </a:stretch>
        </p:blipFill>
        <p:spPr>
          <a:xfrm>
            <a:off x="914400" y="4114800"/>
            <a:ext cx="1828800" cy="1828800"/>
          </a:xfrm>
          <a:prstGeom prst="rect">
            <a:avLst/>
          </a:prstGeom>
        </p:spPr>
      </p:pic>
      <p:pic>
        <p:nvPicPr>
          <p:cNvPr id="9" name="Picture 8" descr="N95 masks.jpg"/>
          <p:cNvPicPr>
            <a:picLocks noChangeAspect="1"/>
          </p:cNvPicPr>
          <p:nvPr/>
        </p:nvPicPr>
        <p:blipFill>
          <a:blip r:embed="rId4" cstate="print"/>
          <a:stretch>
            <a:fillRect/>
          </a:stretch>
        </p:blipFill>
        <p:spPr>
          <a:xfrm>
            <a:off x="3481740" y="4191000"/>
            <a:ext cx="2180521" cy="1733147"/>
          </a:xfrm>
          <a:prstGeom prst="rect">
            <a:avLst/>
          </a:prstGeom>
        </p:spPr>
      </p:pic>
      <p:pic>
        <p:nvPicPr>
          <p:cNvPr id="10" name="Picture 9" descr="cloth maskss.jpg"/>
          <p:cNvPicPr>
            <a:picLocks noChangeAspect="1"/>
          </p:cNvPicPr>
          <p:nvPr/>
        </p:nvPicPr>
        <p:blipFill>
          <a:blip r:embed="rId5"/>
          <a:stretch>
            <a:fillRect/>
          </a:stretch>
        </p:blipFill>
        <p:spPr>
          <a:xfrm>
            <a:off x="6324600" y="4267200"/>
            <a:ext cx="2362200" cy="1496060"/>
          </a:xfrm>
          <a:prstGeom prst="rect">
            <a:avLst/>
          </a:prstGeom>
        </p:spPr>
      </p:pic>
      <p:sp>
        <p:nvSpPr>
          <p:cNvPr id="12" name="TextBox 11"/>
          <p:cNvSpPr txBox="1"/>
          <p:nvPr/>
        </p:nvSpPr>
        <p:spPr>
          <a:xfrm>
            <a:off x="609600" y="5943600"/>
            <a:ext cx="2039404" cy="461665"/>
          </a:xfrm>
          <a:prstGeom prst="rect">
            <a:avLst/>
          </a:prstGeom>
          <a:noFill/>
        </p:spPr>
        <p:txBody>
          <a:bodyPr wrap="none" rtlCol="0">
            <a:spAutoFit/>
          </a:bodyPr>
          <a:lstStyle/>
          <a:p>
            <a:pPr lvl="0"/>
            <a:r>
              <a:rPr lang="en-US" sz="2400" b="1" dirty="0" smtClean="0">
                <a:solidFill>
                  <a:schemeClr val="accent3">
                    <a:lumMod val="75000"/>
                  </a:schemeClr>
                </a:solidFill>
              </a:rPr>
              <a:t>Surgical Masks</a:t>
            </a:r>
          </a:p>
        </p:txBody>
      </p:sp>
      <p:sp>
        <p:nvSpPr>
          <p:cNvPr id="13" name="TextBox 12"/>
          <p:cNvSpPr txBox="1"/>
          <p:nvPr/>
        </p:nvSpPr>
        <p:spPr>
          <a:xfrm>
            <a:off x="3790055" y="5934670"/>
            <a:ext cx="1563890" cy="461665"/>
          </a:xfrm>
          <a:prstGeom prst="rect">
            <a:avLst/>
          </a:prstGeom>
          <a:noFill/>
        </p:spPr>
        <p:txBody>
          <a:bodyPr wrap="none" rtlCol="0">
            <a:spAutoFit/>
          </a:bodyPr>
          <a:lstStyle/>
          <a:p>
            <a:pPr lvl="0"/>
            <a:r>
              <a:rPr lang="en-US" sz="2400" b="1" dirty="0" smtClean="0">
                <a:solidFill>
                  <a:schemeClr val="accent3">
                    <a:lumMod val="75000"/>
                  </a:schemeClr>
                </a:solidFill>
              </a:rPr>
              <a:t>N95</a:t>
            </a:r>
            <a:r>
              <a:rPr lang="en-US" b="1" dirty="0" smtClean="0"/>
              <a:t> </a:t>
            </a:r>
            <a:r>
              <a:rPr lang="en-US" sz="2400" b="1" dirty="0" smtClean="0">
                <a:solidFill>
                  <a:schemeClr val="accent3">
                    <a:lumMod val="75000"/>
                  </a:schemeClr>
                </a:solidFill>
              </a:rPr>
              <a:t>Masks</a:t>
            </a:r>
          </a:p>
        </p:txBody>
      </p:sp>
      <p:sp>
        <p:nvSpPr>
          <p:cNvPr id="14" name="TextBox 13"/>
          <p:cNvSpPr txBox="1"/>
          <p:nvPr/>
        </p:nvSpPr>
        <p:spPr>
          <a:xfrm>
            <a:off x="6629400" y="5943600"/>
            <a:ext cx="1727396" cy="461665"/>
          </a:xfrm>
          <a:prstGeom prst="rect">
            <a:avLst/>
          </a:prstGeom>
          <a:noFill/>
        </p:spPr>
        <p:txBody>
          <a:bodyPr wrap="none" rtlCol="0">
            <a:spAutoFit/>
          </a:bodyPr>
          <a:lstStyle/>
          <a:p>
            <a:pPr lvl="0"/>
            <a:r>
              <a:rPr lang="en-US" sz="2400" b="1" dirty="0" smtClean="0">
                <a:solidFill>
                  <a:schemeClr val="accent3">
                    <a:lumMod val="75000"/>
                  </a:schemeClr>
                </a:solidFill>
              </a:rPr>
              <a:t>Cloth</a:t>
            </a:r>
            <a:r>
              <a:rPr lang="en-US" b="1" dirty="0" smtClean="0"/>
              <a:t> </a:t>
            </a:r>
            <a:r>
              <a:rPr lang="en-US" sz="2400" b="1" dirty="0" smtClean="0">
                <a:solidFill>
                  <a:schemeClr val="accent3">
                    <a:lumMod val="75000"/>
                  </a:schemeClr>
                </a:solidFill>
              </a:rPr>
              <a:t>Masks</a:t>
            </a:r>
          </a:p>
        </p:txBody>
      </p:sp>
      <p:sp>
        <p:nvSpPr>
          <p:cNvPr id="15" name="TextBox 14"/>
          <p:cNvSpPr txBox="1"/>
          <p:nvPr/>
        </p:nvSpPr>
        <p:spPr>
          <a:xfrm>
            <a:off x="3124200" y="3276600"/>
            <a:ext cx="2892138" cy="584775"/>
          </a:xfrm>
          <a:prstGeom prst="rect">
            <a:avLst/>
          </a:prstGeom>
          <a:noFill/>
        </p:spPr>
        <p:txBody>
          <a:bodyPr wrap="none" rtlCol="0">
            <a:spAutoFit/>
          </a:bodyPr>
          <a:lstStyle/>
          <a:p>
            <a:r>
              <a:rPr lang="en-US" sz="3200" b="1" dirty="0" smtClean="0">
                <a:solidFill>
                  <a:srgbClr val="0070C0"/>
                </a:solidFill>
                <a:latin typeface="Times New Roman" pitchFamily="18" charset="0"/>
                <a:ea typeface="+mj-ea"/>
                <a:cs typeface="Times New Roman" pitchFamily="18" charset="0"/>
              </a:rPr>
              <a:t>Types of Masks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b="1" dirty="0" smtClean="0">
                <a:solidFill>
                  <a:srgbClr val="0070C0"/>
                </a:solidFill>
                <a:latin typeface="Times New Roman" pitchFamily="18" charset="0"/>
                <a:cs typeface="Times New Roman" pitchFamily="18" charset="0"/>
              </a:rPr>
              <a:t>Introduction</a:t>
            </a:r>
            <a:endParaRPr lang="en-US" dirty="0"/>
          </a:p>
        </p:txBody>
      </p:sp>
      <p:sp>
        <p:nvSpPr>
          <p:cNvPr id="3" name="Content Placeholder 2"/>
          <p:cNvSpPr>
            <a:spLocks noGrp="1"/>
          </p:cNvSpPr>
          <p:nvPr>
            <p:ph idx="1"/>
          </p:nvPr>
        </p:nvSpPr>
        <p:spPr>
          <a:xfrm>
            <a:off x="457200" y="1447801"/>
            <a:ext cx="8229600" cy="1981199"/>
          </a:xfrm>
        </p:spPr>
        <p:txBody>
          <a:bodyPr/>
          <a:lstStyle/>
          <a:p>
            <a:r>
              <a:rPr lang="en-IN" dirty="0" smtClean="0"/>
              <a:t>Our </a:t>
            </a:r>
            <a:r>
              <a:rPr lang="en-IN" b="1" dirty="0" smtClean="0"/>
              <a:t>Face Mask Detection system </a:t>
            </a:r>
            <a:r>
              <a:rPr lang="en-IN" dirty="0" smtClean="0"/>
              <a:t>built with OpenCV, Keras/</a:t>
            </a:r>
            <a:r>
              <a:rPr lang="en-IN" dirty="0" err="1" smtClean="0"/>
              <a:t>TensorFlow</a:t>
            </a:r>
            <a:r>
              <a:rPr lang="en-IN" dirty="0" smtClean="0"/>
              <a:t> using Deep Learning and Computer Vision.</a:t>
            </a:r>
          </a:p>
          <a:p>
            <a:endParaRPr lang="en-US" dirty="0"/>
          </a:p>
        </p:txBody>
      </p:sp>
      <p:pic>
        <p:nvPicPr>
          <p:cNvPr id="5" name="Picture 4" descr="Facemask-Detection-Blog.jpg"/>
          <p:cNvPicPr>
            <a:picLocks noChangeAspect="1"/>
          </p:cNvPicPr>
          <p:nvPr/>
        </p:nvPicPr>
        <p:blipFill>
          <a:blip r:embed="rId3"/>
          <a:stretch>
            <a:fillRect/>
          </a:stretch>
        </p:blipFill>
        <p:spPr>
          <a:xfrm>
            <a:off x="0" y="3200401"/>
            <a:ext cx="9144000" cy="327660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b="1" dirty="0" smtClean="0">
                <a:solidFill>
                  <a:srgbClr val="0070C0"/>
                </a:solidFill>
                <a:latin typeface="Times New Roman" pitchFamily="18" charset="0"/>
                <a:cs typeface="Times New Roman" pitchFamily="18" charset="0"/>
              </a:rPr>
              <a:t>Introduction</a:t>
            </a:r>
            <a:endParaRPr lang="en-US" dirty="0"/>
          </a:p>
        </p:txBody>
      </p:sp>
      <p:sp>
        <p:nvSpPr>
          <p:cNvPr id="3" name="Content Placeholder 2"/>
          <p:cNvSpPr>
            <a:spLocks noGrp="1"/>
          </p:cNvSpPr>
          <p:nvPr>
            <p:ph idx="1"/>
          </p:nvPr>
        </p:nvSpPr>
        <p:spPr>
          <a:xfrm>
            <a:off x="457200" y="1295401"/>
            <a:ext cx="8229600" cy="838199"/>
          </a:xfrm>
        </p:spPr>
        <p:txBody>
          <a:bodyPr>
            <a:normAutofit/>
          </a:bodyPr>
          <a:lstStyle/>
          <a:p>
            <a:r>
              <a:rPr lang="en-IN" sz="2400" dirty="0" smtClean="0"/>
              <a:t>We can detect </a:t>
            </a:r>
            <a:r>
              <a:rPr lang="en-IN" sz="2400" dirty="0"/>
              <a:t>face masks in </a:t>
            </a:r>
            <a:r>
              <a:rPr lang="en-IN" sz="2400" b="1" dirty="0" smtClean="0"/>
              <a:t>Static Images </a:t>
            </a:r>
            <a:r>
              <a:rPr lang="en-IN" sz="2400" dirty="0"/>
              <a:t>as well as in </a:t>
            </a:r>
            <a:r>
              <a:rPr lang="en-IN" sz="2400" b="1" dirty="0" smtClean="0"/>
              <a:t>Real-time Video </a:t>
            </a:r>
            <a:r>
              <a:rPr lang="en-IN" sz="2400" dirty="0" smtClean="0"/>
              <a:t>streams</a:t>
            </a:r>
            <a:r>
              <a:rPr lang="en-IN" sz="2400" dirty="0"/>
              <a:t>.</a:t>
            </a:r>
            <a:endParaRPr lang="en-US" sz="2400" b="1" dirty="0" smtClean="0">
              <a:solidFill>
                <a:schemeClr val="tx1">
                  <a:lumMod val="75000"/>
                  <a:lumOff val="25000"/>
                </a:schemeClr>
              </a:solidFill>
            </a:endParaRPr>
          </a:p>
        </p:txBody>
      </p:sp>
      <p:pic>
        <p:nvPicPr>
          <p:cNvPr id="4" name="Picture 3" descr="face mask detection.png"/>
          <p:cNvPicPr>
            <a:picLocks noChangeAspect="1"/>
          </p:cNvPicPr>
          <p:nvPr/>
        </p:nvPicPr>
        <p:blipFill>
          <a:blip r:embed="rId3"/>
          <a:srcRect t="9907" r="645" b="5882"/>
          <a:stretch>
            <a:fillRect/>
          </a:stretch>
        </p:blipFill>
        <p:spPr>
          <a:xfrm>
            <a:off x="914400" y="4190999"/>
            <a:ext cx="3352800" cy="1727201"/>
          </a:xfrm>
          <a:prstGeom prst="rect">
            <a:avLst/>
          </a:prstGeom>
        </p:spPr>
      </p:pic>
      <p:pic>
        <p:nvPicPr>
          <p:cNvPr id="5" name="Picture 4" descr="pic1.jpg"/>
          <p:cNvPicPr>
            <a:picLocks noChangeAspect="1"/>
          </p:cNvPicPr>
          <p:nvPr/>
        </p:nvPicPr>
        <p:blipFill>
          <a:blip r:embed="rId4"/>
          <a:stretch>
            <a:fillRect/>
          </a:stretch>
        </p:blipFill>
        <p:spPr>
          <a:xfrm>
            <a:off x="914400" y="2286000"/>
            <a:ext cx="3350678" cy="1752600"/>
          </a:xfrm>
          <a:prstGeom prst="rect">
            <a:avLst/>
          </a:prstGeom>
        </p:spPr>
      </p:pic>
      <p:sp>
        <p:nvSpPr>
          <p:cNvPr id="7" name="TextBox 6"/>
          <p:cNvSpPr txBox="1"/>
          <p:nvPr/>
        </p:nvSpPr>
        <p:spPr>
          <a:xfrm>
            <a:off x="1295400" y="6019800"/>
            <a:ext cx="1869807" cy="461665"/>
          </a:xfrm>
          <a:prstGeom prst="rect">
            <a:avLst/>
          </a:prstGeom>
          <a:noFill/>
        </p:spPr>
        <p:txBody>
          <a:bodyPr wrap="none" rtlCol="0">
            <a:spAutoFit/>
          </a:bodyPr>
          <a:lstStyle/>
          <a:p>
            <a:r>
              <a:rPr lang="en-IN" sz="2400" b="1" dirty="0" smtClean="0">
                <a:solidFill>
                  <a:schemeClr val="accent3">
                    <a:lumMod val="75000"/>
                  </a:schemeClr>
                </a:solidFill>
              </a:rPr>
              <a:t>Static Images</a:t>
            </a:r>
          </a:p>
        </p:txBody>
      </p:sp>
      <p:sp>
        <p:nvSpPr>
          <p:cNvPr id="8" name="TextBox 7"/>
          <p:cNvSpPr txBox="1"/>
          <p:nvPr/>
        </p:nvSpPr>
        <p:spPr>
          <a:xfrm>
            <a:off x="5257800" y="6015335"/>
            <a:ext cx="3191708" cy="461665"/>
          </a:xfrm>
          <a:prstGeom prst="rect">
            <a:avLst/>
          </a:prstGeom>
          <a:noFill/>
        </p:spPr>
        <p:txBody>
          <a:bodyPr wrap="none" rtlCol="0">
            <a:spAutoFit/>
          </a:bodyPr>
          <a:lstStyle/>
          <a:p>
            <a:r>
              <a:rPr lang="en-IN" sz="2400" b="1" dirty="0" smtClean="0">
                <a:solidFill>
                  <a:schemeClr val="accent3">
                    <a:lumMod val="75000"/>
                  </a:schemeClr>
                </a:solidFill>
              </a:rPr>
              <a:t>Real-time Video stream</a:t>
            </a:r>
            <a:endParaRPr lang="en-US" sz="2400" dirty="0"/>
          </a:p>
        </p:txBody>
      </p:sp>
      <p:pic>
        <p:nvPicPr>
          <p:cNvPr id="1026" name="Picture 2" descr="C:\Users\onkar\Desktop\FaceMaskDetector\photos\Demo (1).gif"/>
          <p:cNvPicPr>
            <a:picLocks noChangeAspect="1" noChangeArrowheads="1" noCrop="1"/>
          </p:cNvPicPr>
          <p:nvPr/>
        </p:nvPicPr>
        <p:blipFill>
          <a:blip r:embed="rId5"/>
          <a:srcRect/>
          <a:stretch>
            <a:fillRect/>
          </a:stretch>
        </p:blipFill>
        <p:spPr bwMode="auto">
          <a:xfrm>
            <a:off x="5029200" y="2514600"/>
            <a:ext cx="3657600" cy="30480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IN" b="1" dirty="0" smtClean="0">
                <a:solidFill>
                  <a:srgbClr val="0070C0"/>
                </a:solidFill>
                <a:latin typeface="Times New Roman" pitchFamily="18" charset="0"/>
                <a:cs typeface="Times New Roman" pitchFamily="18" charset="0"/>
              </a:rPr>
              <a:t>Hardware</a:t>
            </a:r>
            <a:r>
              <a:rPr lang="en-IN" dirty="0" smtClean="0"/>
              <a:t> </a:t>
            </a:r>
            <a:r>
              <a:rPr lang="en-IN" b="1" dirty="0" smtClean="0">
                <a:solidFill>
                  <a:srgbClr val="0070C0"/>
                </a:solidFill>
                <a:latin typeface="Times New Roman" pitchFamily="18" charset="0"/>
                <a:cs typeface="Times New Roman" pitchFamily="18" charset="0"/>
              </a:rPr>
              <a:t>Requirements</a:t>
            </a:r>
            <a:endParaRPr lang="en-US" b="1" dirty="0">
              <a:solidFill>
                <a:srgbClr val="0070C0"/>
              </a:solidFill>
              <a:latin typeface="Times New Roman" pitchFamily="18" charset="0"/>
              <a:cs typeface="Times New Roman" pitchFamily="18" charset="0"/>
            </a:endParaRPr>
          </a:p>
        </p:txBody>
      </p:sp>
      <p:pic>
        <p:nvPicPr>
          <p:cNvPr id="4" name="Picture 3" descr="hardware-overview-1400.jpg"/>
          <p:cNvPicPr/>
          <p:nvPr/>
        </p:nvPicPr>
        <p:blipFill>
          <a:blip r:embed="rId2" cstate="print"/>
          <a:srcRect l="5148" t="8550" r="4915" b="8922"/>
          <a:stretch>
            <a:fillRect/>
          </a:stretch>
        </p:blipFill>
        <p:spPr>
          <a:xfrm>
            <a:off x="1790700" y="1371600"/>
            <a:ext cx="5562600" cy="4038600"/>
          </a:xfrm>
          <a:prstGeom prst="rect">
            <a:avLst/>
          </a:prstGeom>
        </p:spPr>
      </p:pic>
      <p:sp>
        <p:nvSpPr>
          <p:cNvPr id="5" name="Rectangle 4"/>
          <p:cNvSpPr/>
          <p:nvPr/>
        </p:nvSpPr>
        <p:spPr>
          <a:xfrm>
            <a:off x="3200400" y="5791200"/>
            <a:ext cx="2743200" cy="584775"/>
          </a:xfrm>
          <a:prstGeom prst="rect">
            <a:avLst/>
          </a:prstGeom>
        </p:spPr>
        <p:txBody>
          <a:bodyPr wrap="square">
            <a:spAutoFit/>
          </a:bodyPr>
          <a:lstStyle/>
          <a:p>
            <a:r>
              <a:rPr lang="en-US" sz="3200" b="1" dirty="0" smtClean="0">
                <a:solidFill>
                  <a:schemeClr val="tx1">
                    <a:lumMod val="85000"/>
                    <a:lumOff val="15000"/>
                  </a:schemeClr>
                </a:solidFill>
              </a:rPr>
              <a:t>Raspberry pi 4</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0070C0"/>
                </a:solidFill>
                <a:latin typeface="Times New Roman" pitchFamily="18" charset="0"/>
                <a:cs typeface="Times New Roman" pitchFamily="18" charset="0"/>
              </a:rPr>
              <a:t>Hardware</a:t>
            </a:r>
            <a:r>
              <a:rPr lang="en-IN" dirty="0" smtClean="0"/>
              <a:t> </a:t>
            </a:r>
            <a:r>
              <a:rPr lang="en-IN" b="1" dirty="0" smtClean="0">
                <a:solidFill>
                  <a:srgbClr val="0070C0"/>
                </a:solidFill>
                <a:latin typeface="Times New Roman" pitchFamily="18" charset="0"/>
                <a:cs typeface="Times New Roman" pitchFamily="18" charset="0"/>
              </a:rPr>
              <a:t>Requirements</a:t>
            </a:r>
            <a:endParaRPr lang="en-US" dirty="0"/>
          </a:p>
        </p:txBody>
      </p:sp>
      <p:pic>
        <p:nvPicPr>
          <p:cNvPr id="4" name="Picture 12" descr="Image result for speaker clipart"/>
          <p:cNvPicPr>
            <a:picLocks noChangeAspect="1" noChangeArrowheads="1"/>
          </p:cNvPicPr>
          <p:nvPr/>
        </p:nvPicPr>
        <p:blipFill>
          <a:blip r:embed="rId2" cstate="print"/>
          <a:srcRect/>
          <a:stretch>
            <a:fillRect/>
          </a:stretch>
        </p:blipFill>
        <p:spPr bwMode="auto">
          <a:xfrm>
            <a:off x="5638800" y="2590800"/>
            <a:ext cx="2362200" cy="2041944"/>
          </a:xfrm>
          <a:prstGeom prst="rect">
            <a:avLst/>
          </a:prstGeom>
          <a:noFill/>
        </p:spPr>
      </p:pic>
      <p:sp>
        <p:nvSpPr>
          <p:cNvPr id="5" name="TextBox 4"/>
          <p:cNvSpPr txBox="1"/>
          <p:nvPr/>
        </p:nvSpPr>
        <p:spPr>
          <a:xfrm>
            <a:off x="6074384" y="5334000"/>
            <a:ext cx="1545616" cy="584775"/>
          </a:xfrm>
          <a:prstGeom prst="rect">
            <a:avLst/>
          </a:prstGeom>
          <a:noFill/>
        </p:spPr>
        <p:txBody>
          <a:bodyPr wrap="none" rtlCol="0">
            <a:spAutoFit/>
          </a:bodyPr>
          <a:lstStyle/>
          <a:p>
            <a:r>
              <a:rPr lang="en-US" sz="3200" b="1" dirty="0" smtClean="0">
                <a:solidFill>
                  <a:schemeClr val="tx1">
                    <a:lumMod val="85000"/>
                    <a:lumOff val="15000"/>
                  </a:schemeClr>
                </a:solidFill>
              </a:rPr>
              <a:t>Speaker</a:t>
            </a:r>
            <a:endParaRPr lang="en-US" sz="3200" b="1" dirty="0">
              <a:solidFill>
                <a:schemeClr val="tx1">
                  <a:lumMod val="85000"/>
                  <a:lumOff val="15000"/>
                </a:schemeClr>
              </a:solidFill>
            </a:endParaRPr>
          </a:p>
        </p:txBody>
      </p:sp>
      <p:pic>
        <p:nvPicPr>
          <p:cNvPr id="6" name="Picture 5" descr="Dscn9177.jpg">
            <a:hlinkClick r:id="rId3"/>
          </p:cNvPr>
          <p:cNvPicPr/>
          <p:nvPr/>
        </p:nvPicPr>
        <p:blipFill>
          <a:blip r:embed="rId4">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l="5729" t="12731" r="6424"/>
          <a:stretch>
            <a:fillRect/>
          </a:stretch>
        </p:blipFill>
        <p:spPr bwMode="auto">
          <a:xfrm>
            <a:off x="838200" y="2133600"/>
            <a:ext cx="3505200" cy="2611582"/>
          </a:xfrm>
          <a:prstGeom prst="rect">
            <a:avLst/>
          </a:prstGeom>
          <a:noFill/>
          <a:ln>
            <a:noFill/>
          </a:ln>
        </p:spPr>
      </p:pic>
      <p:sp>
        <p:nvSpPr>
          <p:cNvPr id="7" name="TextBox 6"/>
          <p:cNvSpPr txBox="1"/>
          <p:nvPr/>
        </p:nvSpPr>
        <p:spPr>
          <a:xfrm>
            <a:off x="1676400" y="5334000"/>
            <a:ext cx="1895647" cy="584775"/>
          </a:xfrm>
          <a:prstGeom prst="rect">
            <a:avLst/>
          </a:prstGeom>
          <a:noFill/>
        </p:spPr>
        <p:txBody>
          <a:bodyPr wrap="none" rtlCol="0">
            <a:spAutoFit/>
          </a:bodyPr>
          <a:lstStyle/>
          <a:p>
            <a:r>
              <a:rPr lang="en-US" sz="3200" b="1" dirty="0" smtClean="0">
                <a:solidFill>
                  <a:schemeClr val="tx1">
                    <a:lumMod val="85000"/>
                    <a:lumOff val="15000"/>
                  </a:schemeClr>
                </a:solidFill>
              </a:rPr>
              <a:t>Pi Camera</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latin typeface="Times New Roman" pitchFamily="18" charset="0"/>
                <a:cs typeface="Times New Roman" pitchFamily="18" charset="0"/>
              </a:rPr>
              <a:t>How It Works</a:t>
            </a:r>
            <a:endParaRPr lang="en-US" dirty="0"/>
          </a:p>
        </p:txBody>
      </p:sp>
      <p:pic>
        <p:nvPicPr>
          <p:cNvPr id="4" name="Picture 3" descr="1_9OafVlxeaUMLach-I4TXAQ.jpeg"/>
          <p:cNvPicPr>
            <a:picLocks noChangeAspect="1"/>
          </p:cNvPicPr>
          <p:nvPr/>
        </p:nvPicPr>
        <p:blipFill>
          <a:blip r:embed="rId2"/>
          <a:stretch>
            <a:fillRect/>
          </a:stretch>
        </p:blipFill>
        <p:spPr>
          <a:xfrm>
            <a:off x="971550" y="1295400"/>
            <a:ext cx="7200900" cy="5621846"/>
          </a:xfrm>
          <a:prstGeom prst="rect">
            <a:avLst/>
          </a:prstGeom>
          <a:ln>
            <a:noFill/>
          </a:ln>
          <a:effectLst>
            <a:softEdge rad="112500"/>
          </a:effectLst>
        </p:spPr>
      </p:pic>
      <p:pic>
        <p:nvPicPr>
          <p:cNvPr id="6" name="Picture 5" descr="1_9OafVlxeaUMLach-I4TXAQ.jpeg"/>
          <p:cNvPicPr>
            <a:picLocks noChangeAspect="1"/>
          </p:cNvPicPr>
          <p:nvPr/>
        </p:nvPicPr>
        <p:blipFill>
          <a:blip r:embed="rId2"/>
          <a:srcRect l="3429" t="54920" r="80857" b="28604"/>
          <a:stretch>
            <a:fillRect/>
          </a:stretch>
        </p:blipFill>
        <p:spPr>
          <a:xfrm>
            <a:off x="1219200" y="3886200"/>
            <a:ext cx="1047750" cy="685800"/>
          </a:xfrm>
          <a:prstGeom prst="rect">
            <a:avLst/>
          </a:prstGeom>
        </p:spPr>
      </p:pic>
      <p:pic>
        <p:nvPicPr>
          <p:cNvPr id="7" name="Picture 6" descr="1_9OafVlxeaUMLach-I4TXAQ.jpeg"/>
          <p:cNvPicPr>
            <a:picLocks noChangeAspect="1"/>
          </p:cNvPicPr>
          <p:nvPr/>
        </p:nvPicPr>
        <p:blipFill>
          <a:blip r:embed="rId2"/>
          <a:srcRect l="3429" t="54920" r="80857" b="28604"/>
          <a:stretch>
            <a:fillRect/>
          </a:stretch>
        </p:blipFill>
        <p:spPr>
          <a:xfrm>
            <a:off x="2667000" y="3886200"/>
            <a:ext cx="1047750" cy="838200"/>
          </a:xfrm>
          <a:prstGeom prst="rect">
            <a:avLst/>
          </a:prstGeom>
        </p:spPr>
      </p:pic>
      <p:pic>
        <p:nvPicPr>
          <p:cNvPr id="8" name="Picture 7" descr="1_9OafVlxeaUMLach-I4TXAQ.jpeg"/>
          <p:cNvPicPr>
            <a:picLocks noChangeAspect="1"/>
          </p:cNvPicPr>
          <p:nvPr/>
        </p:nvPicPr>
        <p:blipFill>
          <a:blip r:embed="rId2"/>
          <a:srcRect l="3429" t="54920" r="80857" b="28604"/>
          <a:stretch>
            <a:fillRect/>
          </a:stretch>
        </p:blipFill>
        <p:spPr>
          <a:xfrm>
            <a:off x="3962400" y="3886200"/>
            <a:ext cx="1219200" cy="1371600"/>
          </a:xfrm>
          <a:prstGeom prst="rect">
            <a:avLst/>
          </a:prstGeom>
        </p:spPr>
      </p:pic>
      <p:pic>
        <p:nvPicPr>
          <p:cNvPr id="9" name="Picture 8" descr="1_9OafVlxeaUMLach-I4TXAQ.jpeg"/>
          <p:cNvPicPr>
            <a:picLocks noChangeAspect="1"/>
          </p:cNvPicPr>
          <p:nvPr/>
        </p:nvPicPr>
        <p:blipFill>
          <a:blip r:embed="rId2"/>
          <a:srcRect l="3429" t="54920" r="80857" b="28604"/>
          <a:stretch>
            <a:fillRect/>
          </a:stretch>
        </p:blipFill>
        <p:spPr>
          <a:xfrm>
            <a:off x="5410200" y="3962400"/>
            <a:ext cx="1143000" cy="1066800"/>
          </a:xfrm>
          <a:prstGeom prst="rect">
            <a:avLst/>
          </a:prstGeom>
        </p:spPr>
      </p:pic>
      <p:pic>
        <p:nvPicPr>
          <p:cNvPr id="10" name="Picture 9" descr="1_9OafVlxeaUMLach-I4TXAQ.jpeg"/>
          <p:cNvPicPr>
            <a:picLocks noChangeAspect="1"/>
          </p:cNvPicPr>
          <p:nvPr/>
        </p:nvPicPr>
        <p:blipFill>
          <a:blip r:embed="rId2"/>
          <a:srcRect l="3429" t="54920" r="80857" b="28604"/>
          <a:stretch>
            <a:fillRect/>
          </a:stretch>
        </p:blipFill>
        <p:spPr>
          <a:xfrm>
            <a:off x="6781800" y="3962400"/>
            <a:ext cx="1143000" cy="1143000"/>
          </a:xfrm>
          <a:prstGeom prst="rect">
            <a:avLst/>
          </a:prstGeom>
        </p:spPr>
      </p:pic>
      <p:sp>
        <p:nvSpPr>
          <p:cNvPr id="11" name="TextBox 10"/>
          <p:cNvSpPr txBox="1"/>
          <p:nvPr/>
        </p:nvSpPr>
        <p:spPr>
          <a:xfrm>
            <a:off x="1219200" y="4114800"/>
            <a:ext cx="1219200" cy="461665"/>
          </a:xfrm>
          <a:prstGeom prst="rect">
            <a:avLst/>
          </a:prstGeom>
          <a:noFill/>
        </p:spPr>
        <p:txBody>
          <a:bodyPr wrap="square" rtlCol="0">
            <a:spAutoFit/>
          </a:bodyPr>
          <a:lstStyle/>
          <a:p>
            <a:pPr algn="ctr"/>
            <a:r>
              <a:rPr lang="en-US" sz="1200" b="1" dirty="0" smtClean="0"/>
              <a:t>Real-time input</a:t>
            </a:r>
          </a:p>
          <a:p>
            <a:pPr algn="ctr"/>
            <a:r>
              <a:rPr lang="en-US" sz="1200" b="1" dirty="0" smtClean="0"/>
              <a:t>Form CCTV feed</a:t>
            </a:r>
            <a:endParaRPr lang="en-US" sz="1200" b="1" dirty="0"/>
          </a:p>
        </p:txBody>
      </p:sp>
      <p:sp>
        <p:nvSpPr>
          <p:cNvPr id="12" name="TextBox 11"/>
          <p:cNvSpPr txBox="1"/>
          <p:nvPr/>
        </p:nvSpPr>
        <p:spPr>
          <a:xfrm>
            <a:off x="3352800" y="5105400"/>
            <a:ext cx="184731" cy="276999"/>
          </a:xfrm>
          <a:prstGeom prst="rect">
            <a:avLst/>
          </a:prstGeom>
          <a:noFill/>
        </p:spPr>
        <p:txBody>
          <a:bodyPr wrap="none" rtlCol="0">
            <a:spAutoFit/>
          </a:bodyPr>
          <a:lstStyle/>
          <a:p>
            <a:endParaRPr lang="en-US" sz="1200" dirty="0" smtClean="0"/>
          </a:p>
        </p:txBody>
      </p:sp>
      <p:sp>
        <p:nvSpPr>
          <p:cNvPr id="13" name="TextBox 12"/>
          <p:cNvSpPr txBox="1"/>
          <p:nvPr/>
        </p:nvSpPr>
        <p:spPr>
          <a:xfrm>
            <a:off x="2590800" y="4038600"/>
            <a:ext cx="1219200" cy="838200"/>
          </a:xfrm>
          <a:prstGeom prst="rect">
            <a:avLst/>
          </a:prstGeom>
          <a:noFill/>
        </p:spPr>
        <p:txBody>
          <a:bodyPr wrap="square" rtlCol="0">
            <a:spAutoFit/>
          </a:bodyPr>
          <a:lstStyle/>
          <a:p>
            <a:pPr algn="ctr"/>
            <a:r>
              <a:rPr lang="en-US" sz="1200" b="1" dirty="0" smtClean="0"/>
              <a:t>Pre-trained face</a:t>
            </a:r>
          </a:p>
          <a:p>
            <a:pPr algn="ctr"/>
            <a:r>
              <a:rPr lang="en-US" sz="1200" b="1" dirty="0" smtClean="0"/>
              <a:t>Detection model to</a:t>
            </a:r>
          </a:p>
          <a:p>
            <a:pPr algn="ctr"/>
            <a:r>
              <a:rPr lang="en-US" sz="1200" b="1" dirty="0" smtClean="0"/>
              <a:t>Identify faces</a:t>
            </a:r>
          </a:p>
        </p:txBody>
      </p:sp>
      <p:sp>
        <p:nvSpPr>
          <p:cNvPr id="14" name="TextBox 13"/>
          <p:cNvSpPr txBox="1"/>
          <p:nvPr/>
        </p:nvSpPr>
        <p:spPr>
          <a:xfrm>
            <a:off x="3962400" y="4038600"/>
            <a:ext cx="1219200" cy="1219200"/>
          </a:xfrm>
          <a:prstGeom prst="rect">
            <a:avLst/>
          </a:prstGeom>
          <a:noFill/>
        </p:spPr>
        <p:txBody>
          <a:bodyPr wrap="square" rtlCol="0">
            <a:spAutoFit/>
          </a:bodyPr>
          <a:lstStyle/>
          <a:p>
            <a:pPr algn="ctr"/>
            <a:r>
              <a:rPr lang="en-US" sz="1200" b="1" dirty="0" smtClean="0"/>
              <a:t>All faces in a</a:t>
            </a:r>
          </a:p>
          <a:p>
            <a:pPr algn="ctr"/>
            <a:r>
              <a:rPr lang="en-US" sz="1200" b="1" dirty="0" smtClean="0"/>
              <a:t>Frame detected</a:t>
            </a:r>
          </a:p>
          <a:p>
            <a:pPr algn="ctr"/>
            <a:r>
              <a:rPr lang="en-US" sz="1200" b="1" dirty="0" smtClean="0"/>
              <a:t> with</a:t>
            </a:r>
          </a:p>
          <a:p>
            <a:pPr algn="ctr"/>
            <a:r>
              <a:rPr lang="en-US" sz="1200" b="1" dirty="0" smtClean="0"/>
              <a:t>Custom-trained</a:t>
            </a:r>
          </a:p>
          <a:p>
            <a:pPr algn="ctr"/>
            <a:r>
              <a:rPr lang="en-US" sz="1200" b="1" dirty="0" smtClean="0"/>
              <a:t>Mask detection</a:t>
            </a:r>
          </a:p>
          <a:p>
            <a:pPr algn="ctr"/>
            <a:r>
              <a:rPr lang="en-US" sz="1200" b="1" dirty="0" smtClean="0"/>
              <a:t>model</a:t>
            </a:r>
          </a:p>
        </p:txBody>
      </p:sp>
      <p:pic>
        <p:nvPicPr>
          <p:cNvPr id="16" name="Picture 15" descr="1_9OafVlxeaUMLach-I4TXAQ.jpeg"/>
          <p:cNvPicPr>
            <a:picLocks noChangeAspect="1"/>
          </p:cNvPicPr>
          <p:nvPr/>
        </p:nvPicPr>
        <p:blipFill>
          <a:blip r:embed="rId2"/>
          <a:srcRect l="3429" t="54920" r="80857" b="28604"/>
          <a:stretch>
            <a:fillRect/>
          </a:stretch>
        </p:blipFill>
        <p:spPr>
          <a:xfrm>
            <a:off x="5334000" y="3962400"/>
            <a:ext cx="640080" cy="1066800"/>
          </a:xfrm>
          <a:prstGeom prst="rect">
            <a:avLst/>
          </a:prstGeom>
        </p:spPr>
      </p:pic>
      <p:pic>
        <p:nvPicPr>
          <p:cNvPr id="18" name="Picture 17" descr="1_9OafVlxeaUMLach-I4TXAQ.jpeg"/>
          <p:cNvPicPr>
            <a:picLocks noChangeAspect="1"/>
          </p:cNvPicPr>
          <p:nvPr/>
        </p:nvPicPr>
        <p:blipFill>
          <a:blip r:embed="rId2"/>
          <a:srcRect l="3429" t="54920" r="80857" b="28604"/>
          <a:stretch>
            <a:fillRect/>
          </a:stretch>
        </p:blipFill>
        <p:spPr>
          <a:xfrm>
            <a:off x="6248400" y="4495800"/>
            <a:ext cx="364671" cy="838200"/>
          </a:xfrm>
          <a:prstGeom prst="rect">
            <a:avLst/>
          </a:prstGeom>
        </p:spPr>
      </p:pic>
      <p:sp>
        <p:nvSpPr>
          <p:cNvPr id="19" name="TextBox 18"/>
          <p:cNvSpPr txBox="1"/>
          <p:nvPr/>
        </p:nvSpPr>
        <p:spPr>
          <a:xfrm>
            <a:off x="5334000" y="4038600"/>
            <a:ext cx="1283300" cy="1015663"/>
          </a:xfrm>
          <a:prstGeom prst="rect">
            <a:avLst/>
          </a:prstGeom>
          <a:noFill/>
        </p:spPr>
        <p:txBody>
          <a:bodyPr wrap="none" rtlCol="0">
            <a:spAutoFit/>
          </a:bodyPr>
          <a:lstStyle/>
          <a:p>
            <a:pPr algn="ctr"/>
            <a:r>
              <a:rPr lang="en-US" sz="1200" b="1" dirty="0" smtClean="0"/>
              <a:t>Face be classified</a:t>
            </a:r>
          </a:p>
          <a:p>
            <a:pPr algn="ctr"/>
            <a:r>
              <a:rPr lang="en-US" sz="1200" b="1" dirty="0" smtClean="0"/>
              <a:t>&amp; marked as </a:t>
            </a:r>
          </a:p>
          <a:p>
            <a:pPr algn="ctr"/>
            <a:r>
              <a:rPr lang="en-US" sz="1200" b="1" dirty="0" smtClean="0">
                <a:solidFill>
                  <a:srgbClr val="00B050"/>
                </a:solidFill>
              </a:rPr>
              <a:t>“with mask” </a:t>
            </a:r>
            <a:endParaRPr lang="en-US" sz="1200" b="1" dirty="0" smtClean="0"/>
          </a:p>
          <a:p>
            <a:pPr algn="ctr"/>
            <a:r>
              <a:rPr lang="en-US" sz="1200" b="1" dirty="0" smtClean="0"/>
              <a:t>Or</a:t>
            </a:r>
          </a:p>
          <a:p>
            <a:pPr algn="ctr"/>
            <a:r>
              <a:rPr lang="en-US" sz="1200" b="1" dirty="0" smtClean="0">
                <a:solidFill>
                  <a:srgbClr val="FF0000"/>
                </a:solidFill>
              </a:rPr>
              <a:t>“without mask”</a:t>
            </a:r>
          </a:p>
        </p:txBody>
      </p:sp>
      <p:sp>
        <p:nvSpPr>
          <p:cNvPr id="20" name="TextBox 19"/>
          <p:cNvSpPr txBox="1"/>
          <p:nvPr/>
        </p:nvSpPr>
        <p:spPr>
          <a:xfrm>
            <a:off x="6705600" y="4038600"/>
            <a:ext cx="1295400" cy="1015663"/>
          </a:xfrm>
          <a:prstGeom prst="rect">
            <a:avLst/>
          </a:prstGeom>
          <a:noFill/>
        </p:spPr>
        <p:txBody>
          <a:bodyPr wrap="square" rtlCol="0">
            <a:spAutoFit/>
          </a:bodyPr>
          <a:lstStyle/>
          <a:p>
            <a:pPr algn="ctr"/>
            <a:r>
              <a:rPr lang="en-US" sz="1200" b="1" dirty="0" smtClean="0"/>
              <a:t>Audio output</a:t>
            </a:r>
          </a:p>
          <a:p>
            <a:pPr algn="ctr"/>
            <a:r>
              <a:rPr lang="en-US" sz="1200" b="1" dirty="0" smtClean="0"/>
              <a:t>generated only</a:t>
            </a:r>
          </a:p>
          <a:p>
            <a:pPr algn="ctr"/>
            <a:r>
              <a:rPr lang="en-US" sz="1200" b="1" dirty="0" smtClean="0"/>
              <a:t>when</a:t>
            </a:r>
          </a:p>
          <a:p>
            <a:pPr algn="ctr"/>
            <a:r>
              <a:rPr lang="en-US" sz="1200" b="1" dirty="0" smtClean="0"/>
              <a:t> </a:t>
            </a:r>
            <a:r>
              <a:rPr lang="en-US" sz="1200" b="1" dirty="0" smtClean="0">
                <a:solidFill>
                  <a:srgbClr val="FF0000"/>
                </a:solidFill>
              </a:rPr>
              <a:t>“without mask”</a:t>
            </a:r>
          </a:p>
          <a:p>
            <a:pPr algn="ctr"/>
            <a:r>
              <a:rPr lang="en-US" sz="1200" b="1" dirty="0" smtClean="0"/>
              <a:t>Face is detected</a:t>
            </a:r>
          </a:p>
        </p:txBody>
      </p:sp>
      <p:pic>
        <p:nvPicPr>
          <p:cNvPr id="21" name="Picture 20" descr="1_9OafVlxeaUMLach-I4TXAQ.jpeg"/>
          <p:cNvPicPr>
            <a:picLocks noChangeAspect="1"/>
          </p:cNvPicPr>
          <p:nvPr/>
        </p:nvPicPr>
        <p:blipFill>
          <a:blip r:embed="rId2"/>
          <a:srcRect l="3429" t="54920" r="80857" b="28604"/>
          <a:stretch>
            <a:fillRect/>
          </a:stretch>
        </p:blipFill>
        <p:spPr>
          <a:xfrm>
            <a:off x="6858000" y="2819400"/>
            <a:ext cx="1066800" cy="1143000"/>
          </a:xfrm>
          <a:prstGeom prst="rect">
            <a:avLst/>
          </a:prstGeom>
        </p:spPr>
      </p:pic>
      <p:pic>
        <p:nvPicPr>
          <p:cNvPr id="22" name="Picture 12" descr="Image result for speaker clipart"/>
          <p:cNvPicPr>
            <a:picLocks noChangeAspect="1" noChangeArrowheads="1"/>
          </p:cNvPicPr>
          <p:nvPr/>
        </p:nvPicPr>
        <p:blipFill>
          <a:blip r:embed="rId3" cstate="print"/>
          <a:srcRect/>
          <a:stretch>
            <a:fillRect/>
          </a:stretch>
        </p:blipFill>
        <p:spPr bwMode="auto">
          <a:xfrm>
            <a:off x="7010400" y="3053125"/>
            <a:ext cx="699280" cy="604475"/>
          </a:xfrm>
          <a:prstGeom prst="rect">
            <a:avLst/>
          </a:prstGeom>
          <a:noFill/>
        </p:spPr>
      </p:pic>
      <p:sp>
        <p:nvSpPr>
          <p:cNvPr id="25" name="TextBox 24"/>
          <p:cNvSpPr txBox="1"/>
          <p:nvPr/>
        </p:nvSpPr>
        <p:spPr>
          <a:xfrm>
            <a:off x="6651750" y="4114800"/>
            <a:ext cx="292068" cy="276999"/>
          </a:xfrm>
          <a:prstGeom prst="rect">
            <a:avLst/>
          </a:prstGeom>
          <a:noFill/>
        </p:spPr>
        <p:txBody>
          <a:bodyPr wrap="none" rtlCol="0">
            <a:spAutoFit/>
          </a:bodyPr>
          <a:lstStyle/>
          <a:p>
            <a:r>
              <a:rPr lang="en-US" sz="1200" b="1" dirty="0" smtClean="0">
                <a:solidFill>
                  <a:schemeClr val="bg1"/>
                </a:solidFill>
                <a:latin typeface="Aharoni" pitchFamily="2" charset="-79"/>
                <a:cs typeface="Aharoni" pitchFamily="2" charset="-79"/>
              </a:rPr>
              <a:t>D</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763"/>
            <a:r>
              <a:rPr lang="en-US" b="1" dirty="0">
                <a:solidFill>
                  <a:srgbClr val="0070C0"/>
                </a:solidFill>
                <a:latin typeface="Times New Roman" pitchFamily="18" charset="0"/>
                <a:cs typeface="Times New Roman" pitchFamily="18" charset="0"/>
              </a:rPr>
              <a:t>Machine Learning</a:t>
            </a:r>
          </a:p>
        </p:txBody>
      </p:sp>
      <p:sp>
        <p:nvSpPr>
          <p:cNvPr id="3" name="Content Placeholder 2"/>
          <p:cNvSpPr>
            <a:spLocks noGrp="1"/>
          </p:cNvSpPr>
          <p:nvPr>
            <p:ph idx="1"/>
          </p:nvPr>
        </p:nvSpPr>
        <p:spPr>
          <a:xfrm>
            <a:off x="457200" y="4038600"/>
            <a:ext cx="8229600" cy="2286000"/>
          </a:xfrm>
        </p:spPr>
        <p:txBody>
          <a:bodyPr>
            <a:noAutofit/>
          </a:bodyPr>
          <a:lstStyle/>
          <a:p>
            <a:pPr marL="623888" algn="just" fontAlgn="base">
              <a:lnSpc>
                <a:spcPct val="150000"/>
              </a:lnSpc>
              <a:spcAft>
                <a:spcPct val="0"/>
              </a:spcAft>
            </a:pPr>
            <a:r>
              <a:rPr lang="en-IN" sz="2400" dirty="0" smtClean="0"/>
              <a:t>Machine learning is an application of artificial intelligence (AI) that provides systems the ability to automatically learn and improve from experience without being explicitly programmed. </a:t>
            </a:r>
          </a:p>
        </p:txBody>
      </p:sp>
      <p:pic>
        <p:nvPicPr>
          <p:cNvPr id="4" name="Picture 3" descr="machine learning.png"/>
          <p:cNvPicPr/>
          <p:nvPr/>
        </p:nvPicPr>
        <p:blipFill>
          <a:blip r:embed="rId2"/>
          <a:stretch>
            <a:fillRect/>
          </a:stretch>
        </p:blipFill>
        <p:spPr>
          <a:xfrm>
            <a:off x="2195513" y="1371600"/>
            <a:ext cx="4752975" cy="2398831"/>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200"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748</TotalTime>
  <Words>385</Words>
  <Application>Microsoft Office PowerPoint</Application>
  <PresentationFormat>On-screen Show (4:3)</PresentationFormat>
  <Paragraphs>115</Paragraphs>
  <Slides>25</Slides>
  <Notes>2</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Face Mask Detection System Using Deep Learning and Computer Vision</vt:lpstr>
      <vt:lpstr>INDEX</vt:lpstr>
      <vt:lpstr>Covid-19</vt:lpstr>
      <vt:lpstr>Introduction</vt:lpstr>
      <vt:lpstr>Introduction</vt:lpstr>
      <vt:lpstr>Hardware Requirements</vt:lpstr>
      <vt:lpstr>Hardware Requirements</vt:lpstr>
      <vt:lpstr>How It Works</vt:lpstr>
      <vt:lpstr>Machine Learning</vt:lpstr>
      <vt:lpstr>Deep Learning</vt:lpstr>
      <vt:lpstr>Dataset</vt:lpstr>
      <vt:lpstr>Dataset</vt:lpstr>
      <vt:lpstr>Dataset</vt:lpstr>
      <vt:lpstr>Dataset</vt:lpstr>
      <vt:lpstr>Dataset</vt:lpstr>
      <vt:lpstr>Dataset</vt:lpstr>
      <vt:lpstr>Frameworks</vt:lpstr>
      <vt:lpstr>Frameworks</vt:lpstr>
      <vt:lpstr>Frameworks</vt:lpstr>
      <vt:lpstr>Frameworks</vt:lpstr>
      <vt:lpstr>Applications</vt:lpstr>
      <vt:lpstr>Applications</vt:lpstr>
      <vt:lpstr>Applications</vt:lpstr>
      <vt:lpstr>Applications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onkar</dc:creator>
  <cp:lastModifiedBy>onkar</cp:lastModifiedBy>
  <cp:revision>72</cp:revision>
  <dcterms:created xsi:type="dcterms:W3CDTF">2020-07-22T08:35:53Z</dcterms:created>
  <dcterms:modified xsi:type="dcterms:W3CDTF">2020-07-27T05:36:09Z</dcterms:modified>
</cp:coreProperties>
</file>